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6.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7"/>
  </p:notesMasterIdLst>
  <p:sldIdLst>
    <p:sldId id="256" r:id="rId2"/>
    <p:sldId id="257" r:id="rId3"/>
    <p:sldId id="521" r:id="rId4"/>
    <p:sldId id="488" r:id="rId5"/>
    <p:sldId id="491" r:id="rId6"/>
    <p:sldId id="493" r:id="rId7"/>
    <p:sldId id="495" r:id="rId8"/>
    <p:sldId id="509" r:id="rId9"/>
    <p:sldId id="499" r:id="rId10"/>
    <p:sldId id="512" r:id="rId11"/>
    <p:sldId id="500" r:id="rId12"/>
    <p:sldId id="503" r:id="rId13"/>
    <p:sldId id="510" r:id="rId14"/>
    <p:sldId id="585" r:id="rId15"/>
    <p:sldId id="519" r:id="rId16"/>
    <p:sldId id="516" r:id="rId17"/>
    <p:sldId id="534" r:id="rId18"/>
    <p:sldId id="535" r:id="rId19"/>
    <p:sldId id="576" r:id="rId20"/>
    <p:sldId id="577" r:id="rId21"/>
    <p:sldId id="579" r:id="rId22"/>
    <p:sldId id="580" r:id="rId23"/>
    <p:sldId id="582" r:id="rId24"/>
    <p:sldId id="583" r:id="rId25"/>
    <p:sldId id="584" r:id="rId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71F4CB6-4FD7-4E19-9232-25B494DE8618}">
          <p14:sldIdLst>
            <p14:sldId id="256"/>
          </p14:sldIdLst>
        </p14:section>
        <p14:section name="一" id="{2E1E58D7-DBBE-469E-BA90-FE423DFA7CC2}">
          <p14:sldIdLst>
            <p14:sldId id="257"/>
            <p14:sldId id="521"/>
            <p14:sldId id="488"/>
            <p14:sldId id="491"/>
            <p14:sldId id="493"/>
            <p14:sldId id="495"/>
            <p14:sldId id="509"/>
            <p14:sldId id="499"/>
            <p14:sldId id="512"/>
            <p14:sldId id="500"/>
            <p14:sldId id="503"/>
            <p14:sldId id="510"/>
            <p14:sldId id="585"/>
            <p14:sldId id="519"/>
            <p14:sldId id="516"/>
            <p14:sldId id="534"/>
            <p14:sldId id="535"/>
            <p14:sldId id="576"/>
            <p14:sldId id="577"/>
            <p14:sldId id="579"/>
            <p14:sldId id="580"/>
            <p14:sldId id="582"/>
            <p14:sldId id="583"/>
            <p14:sldId id="584"/>
          </p14:sldIdLst>
        </p14:section>
        <p14:section name="四" id="{C3A27FB3-83CC-4F39-A9F4-8E0BF077C73C}">
          <p14:sldIdLst/>
        </p14:section>
      </p14:sectionLst>
    </p:ext>
    <p:ext uri="{EFAFB233-063F-42B5-8137-9DF3F51BA10A}">
      <p15:sldGuideLst xmlns:p15="http://schemas.microsoft.com/office/powerpoint/2012/main">
        <p15:guide id="1" orient="horz" pos="2183" userDrawn="1">
          <p15:clr>
            <a:srgbClr val="A4A3A4"/>
          </p15:clr>
        </p15:guide>
        <p15:guide id="2" pos="52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D1CC"/>
    <a:srgbClr val="6E8E92"/>
    <a:srgbClr val="E4F3F1"/>
    <a:srgbClr val="488E93"/>
    <a:srgbClr val="EFEFEF"/>
    <a:srgbClr val="FFFFFF"/>
    <a:srgbClr val="00FF00"/>
    <a:srgbClr val="4C7CB7"/>
    <a:srgbClr val="EE82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99" autoAdjust="0"/>
    <p:restoredTop sz="89952" autoAdjust="0"/>
  </p:normalViewPr>
  <p:slideViewPr>
    <p:cSldViewPr snapToGrid="0" showGuides="1">
      <p:cViewPr varScale="1">
        <p:scale>
          <a:sx n="77" d="100"/>
          <a:sy n="77" d="100"/>
        </p:scale>
        <p:origin x="1277" y="43"/>
      </p:cViewPr>
      <p:guideLst>
        <p:guide orient="horz" pos="2183"/>
        <p:guide pos="528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DDA3C9-5CF1-457E-AB66-D882B16671E4}" type="datetimeFigureOut">
              <a:rPr lang="zh-CN" altLang="en-US" smtClean="0"/>
              <a:t>2016/8/5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23841E-810B-4578-9A03-94884057AC35}" type="slidenum">
              <a:rPr lang="zh-CN" altLang="en-US" smtClean="0"/>
              <a:t>‹#›</a:t>
            </a:fld>
            <a:endParaRPr lang="zh-CN" altLang="en-US"/>
          </a:p>
        </p:txBody>
      </p:sp>
    </p:spTree>
    <p:extLst>
      <p:ext uri="{BB962C8B-B14F-4D97-AF65-F5344CB8AC3E}">
        <p14:creationId xmlns:p14="http://schemas.microsoft.com/office/powerpoint/2010/main" val="2553679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“大众创业、万众创新”</a:t>
            </a:r>
            <a:endParaRPr lang="zh-CN" altLang="en-US" dirty="0"/>
          </a:p>
        </p:txBody>
      </p:sp>
      <p:sp>
        <p:nvSpPr>
          <p:cNvPr id="4" name="灯片编号占位符 3"/>
          <p:cNvSpPr>
            <a:spLocks noGrp="1"/>
          </p:cNvSpPr>
          <p:nvPr>
            <p:ph type="sldNum" sz="quarter" idx="10"/>
          </p:nvPr>
        </p:nvSpPr>
        <p:spPr/>
        <p:txBody>
          <a:bodyPr/>
          <a:lstStyle/>
          <a:p>
            <a:fld id="{0023841E-810B-4578-9A03-94884057AC35}" type="slidenum">
              <a:rPr lang="zh-CN" altLang="en-US" smtClean="0"/>
              <a:t>3</a:t>
            </a:fld>
            <a:endParaRPr lang="zh-CN" altLang="en-US"/>
          </a:p>
        </p:txBody>
      </p:sp>
    </p:spTree>
    <p:extLst>
      <p:ext uri="{BB962C8B-B14F-4D97-AF65-F5344CB8AC3E}">
        <p14:creationId xmlns:p14="http://schemas.microsoft.com/office/powerpoint/2010/main" val="639702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23841E-810B-4578-9A03-94884057AC35}" type="slidenum">
              <a:rPr lang="zh-CN" altLang="en-US" smtClean="0"/>
              <a:t>15</a:t>
            </a:fld>
            <a:endParaRPr lang="zh-CN" altLang="en-US"/>
          </a:p>
        </p:txBody>
      </p:sp>
    </p:spTree>
    <p:extLst>
      <p:ext uri="{BB962C8B-B14F-4D97-AF65-F5344CB8AC3E}">
        <p14:creationId xmlns:p14="http://schemas.microsoft.com/office/powerpoint/2010/main" val="3600223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gn="just" eaLnBrk="1" hangingPunct="1">
              <a:lnSpc>
                <a:spcPct val="121000"/>
              </a:lnSpc>
              <a:spcBef>
                <a:spcPts val="450"/>
              </a:spcBef>
              <a:buClr>
                <a:srgbClr val="FFC000"/>
              </a:buClr>
              <a:buSzPct val="70000"/>
              <a:buFont typeface="Wingdings" panose="05000000000000000000" pitchFamily="2" charset="2"/>
              <a:buChar char="n"/>
            </a:pPr>
            <a:r>
              <a:rPr lang="zh-CN" altLang="en-US" sz="1200" dirty="0" smtClean="0">
                <a:latin typeface="华文楷体" panose="02010600040101010101" pitchFamily="2" charset="-122"/>
                <a:ea typeface="华文楷体" panose="02010600040101010101" pitchFamily="2" charset="-122"/>
              </a:rPr>
              <a:t>“互联网</a:t>
            </a:r>
            <a:r>
              <a:rPr lang="en-US" altLang="zh-CN" sz="1200" dirty="0" smtClean="0">
                <a:latin typeface="华文楷体" panose="02010600040101010101" pitchFamily="2" charset="-122"/>
                <a:ea typeface="华文楷体" panose="02010600040101010101" pitchFamily="2" charset="-122"/>
              </a:rPr>
              <a:t>+</a:t>
            </a:r>
            <a:r>
              <a:rPr lang="zh-CN" altLang="en-US" sz="1200" dirty="0" smtClean="0">
                <a:latin typeface="华文楷体" panose="02010600040101010101" pitchFamily="2" charset="-122"/>
                <a:ea typeface="华文楷体" panose="02010600040101010101" pitchFamily="2" charset="-122"/>
              </a:rPr>
              <a:t>” 对传统企业的影响正逐步从传播、渠道层面过渡到供应链及整个价值链，从把互联网作为工具，到以互联网思维设计产品进而运营企业。</a:t>
            </a:r>
          </a:p>
          <a:p>
            <a:pPr marL="285750" marR="0" indent="-285750" algn="just" defTabSz="914400" rtl="0" eaLnBrk="1" fontAlgn="auto" latinLnBrk="0" hangingPunct="1">
              <a:lnSpc>
                <a:spcPct val="121000"/>
              </a:lnSpc>
              <a:spcBef>
                <a:spcPts val="450"/>
              </a:spcBef>
              <a:spcAft>
                <a:spcPts val="0"/>
              </a:spcAft>
              <a:buClr>
                <a:srgbClr val="FFC000"/>
              </a:buClr>
              <a:buSzPct val="70000"/>
              <a:buFont typeface="Wingdings" panose="05000000000000000000" pitchFamily="2" charset="2"/>
              <a:buChar char="n"/>
              <a:tabLst/>
              <a:defRPr/>
            </a:pPr>
            <a:r>
              <a:rPr lang="zh-CN" altLang="zh-CN" sz="1200" kern="1200" dirty="0" smtClean="0">
                <a:solidFill>
                  <a:schemeClr val="tx1"/>
                </a:solidFill>
                <a:effectLst/>
                <a:latin typeface="+mn-lt"/>
                <a:ea typeface="+mn-ea"/>
                <a:cs typeface="+mn-cs"/>
              </a:rPr>
              <a:t>海尔互联工厂抓住了全球企业未来变革的核心，掀起了全球制造由大规模制造到大规模定制的转型序幕。</a:t>
            </a:r>
          </a:p>
          <a:p>
            <a:pPr marL="285750" indent="-285750" algn="just" eaLnBrk="1" hangingPunct="1">
              <a:lnSpc>
                <a:spcPct val="121000"/>
              </a:lnSpc>
              <a:spcBef>
                <a:spcPts val="450"/>
              </a:spcBef>
              <a:buClr>
                <a:srgbClr val="FFC000"/>
              </a:buClr>
              <a:buSzPct val="70000"/>
              <a:buFont typeface="Wingdings" panose="05000000000000000000" pitchFamily="2" charset="2"/>
              <a:buChar char="n"/>
            </a:pPr>
            <a:endParaRPr lang="en-US" altLang="zh-CN" sz="1200" dirty="0" smtClean="0">
              <a:latin typeface="华文楷体" panose="02010600040101010101" pitchFamily="2" charset="-122"/>
              <a:ea typeface="华文楷体" panose="020106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0023841E-810B-4578-9A03-94884057AC35}" type="slidenum">
              <a:rPr lang="zh-CN" altLang="en-US" smtClean="0"/>
              <a:t>17</a:t>
            </a:fld>
            <a:endParaRPr lang="zh-CN" altLang="en-US"/>
          </a:p>
        </p:txBody>
      </p:sp>
    </p:spTree>
    <p:extLst>
      <p:ext uri="{BB962C8B-B14F-4D97-AF65-F5344CB8AC3E}">
        <p14:creationId xmlns:p14="http://schemas.microsoft.com/office/powerpoint/2010/main" val="3245748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gn="just" eaLnBrk="1" hangingPunct="1">
              <a:lnSpc>
                <a:spcPct val="121000"/>
              </a:lnSpc>
              <a:spcBef>
                <a:spcPts val="450"/>
              </a:spcBef>
              <a:buClr>
                <a:srgbClr val="FFC000"/>
              </a:buClr>
              <a:buSzPct val="70000"/>
              <a:buFont typeface="Wingdings" panose="05000000000000000000" pitchFamily="2" charset="2"/>
              <a:buChar char="n"/>
            </a:pPr>
            <a:r>
              <a:rPr lang="zh-CN" altLang="zh-CN" sz="1200" kern="1200" dirty="0" smtClean="0">
                <a:solidFill>
                  <a:schemeClr val="tx1"/>
                </a:solidFill>
                <a:effectLst/>
                <a:latin typeface="+mn-lt"/>
                <a:ea typeface="+mn-ea"/>
                <a:cs typeface="+mn-cs"/>
              </a:rPr>
              <a:t>。</a:t>
            </a:r>
          </a:p>
          <a:p>
            <a:pPr marL="285750" indent="-285750" algn="just" eaLnBrk="1" hangingPunct="1">
              <a:lnSpc>
                <a:spcPct val="121000"/>
              </a:lnSpc>
              <a:spcBef>
                <a:spcPts val="450"/>
              </a:spcBef>
              <a:buClr>
                <a:srgbClr val="FFC000"/>
              </a:buClr>
              <a:buSzPct val="70000"/>
              <a:buFont typeface="Wingdings" panose="05000000000000000000" pitchFamily="2" charset="2"/>
              <a:buChar char="n"/>
            </a:pPr>
            <a:endParaRPr lang="en-US" altLang="zh-CN" sz="1200" dirty="0" smtClean="0">
              <a:latin typeface="华文楷体" panose="02010600040101010101" pitchFamily="2" charset="-122"/>
              <a:ea typeface="华文楷体" panose="020106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0023841E-810B-4578-9A03-94884057AC35}" type="slidenum">
              <a:rPr lang="zh-CN" altLang="en-US" smtClean="0"/>
              <a:t>18</a:t>
            </a:fld>
            <a:endParaRPr lang="zh-CN" altLang="en-US"/>
          </a:p>
        </p:txBody>
      </p:sp>
    </p:spTree>
    <p:extLst>
      <p:ext uri="{BB962C8B-B14F-4D97-AF65-F5344CB8AC3E}">
        <p14:creationId xmlns:p14="http://schemas.microsoft.com/office/powerpoint/2010/main" val="1475650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gn="just" eaLnBrk="1" hangingPunct="1">
              <a:lnSpc>
                <a:spcPct val="121000"/>
              </a:lnSpc>
              <a:spcBef>
                <a:spcPts val="450"/>
              </a:spcBef>
              <a:buClr>
                <a:srgbClr val="FFC000"/>
              </a:buClr>
              <a:buSzPct val="70000"/>
              <a:buFont typeface="Wingdings" panose="05000000000000000000" pitchFamily="2" charset="2"/>
              <a:buChar char="n"/>
            </a:pPr>
            <a:r>
              <a:rPr lang="zh-CN" altLang="zh-CN" sz="1200" kern="1200" dirty="0" smtClean="0">
                <a:solidFill>
                  <a:schemeClr val="tx1"/>
                </a:solidFill>
                <a:effectLst/>
                <a:latin typeface="+mn-lt"/>
                <a:ea typeface="+mn-ea"/>
                <a:cs typeface="+mn-cs"/>
              </a:rPr>
              <a:t>。</a:t>
            </a:r>
          </a:p>
          <a:p>
            <a:pPr marL="285750" indent="-285750" algn="just" eaLnBrk="1" hangingPunct="1">
              <a:lnSpc>
                <a:spcPct val="121000"/>
              </a:lnSpc>
              <a:spcBef>
                <a:spcPts val="450"/>
              </a:spcBef>
              <a:buClr>
                <a:srgbClr val="FFC000"/>
              </a:buClr>
              <a:buSzPct val="70000"/>
              <a:buFont typeface="Wingdings" panose="05000000000000000000" pitchFamily="2" charset="2"/>
              <a:buChar char="n"/>
            </a:pPr>
            <a:endParaRPr lang="en-US" altLang="zh-CN" sz="1200" dirty="0" smtClean="0">
              <a:latin typeface="华文楷体" panose="02010600040101010101" pitchFamily="2" charset="-122"/>
              <a:ea typeface="华文楷体" panose="020106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0023841E-810B-4578-9A03-94884057AC35}" type="slidenum">
              <a:rPr lang="zh-CN" altLang="en-US" smtClean="0"/>
              <a:t>19</a:t>
            </a:fld>
            <a:endParaRPr lang="zh-CN" altLang="en-US"/>
          </a:p>
        </p:txBody>
      </p:sp>
    </p:spTree>
    <p:extLst>
      <p:ext uri="{BB962C8B-B14F-4D97-AF65-F5344CB8AC3E}">
        <p14:creationId xmlns:p14="http://schemas.microsoft.com/office/powerpoint/2010/main" val="1548809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gn="just" eaLnBrk="1" hangingPunct="1">
              <a:lnSpc>
                <a:spcPct val="121000"/>
              </a:lnSpc>
              <a:spcBef>
                <a:spcPts val="450"/>
              </a:spcBef>
              <a:buClr>
                <a:srgbClr val="FFC000"/>
              </a:buClr>
              <a:buSzPct val="70000"/>
              <a:buFont typeface="Wingdings" panose="05000000000000000000" pitchFamily="2" charset="2"/>
              <a:buChar char="n"/>
            </a:pPr>
            <a:r>
              <a:rPr lang="zh-CN" altLang="zh-CN" sz="1200" kern="1200" dirty="0" smtClean="0">
                <a:solidFill>
                  <a:schemeClr val="tx1"/>
                </a:solidFill>
                <a:effectLst/>
                <a:latin typeface="+mn-lt"/>
                <a:ea typeface="+mn-ea"/>
                <a:cs typeface="+mn-cs"/>
              </a:rPr>
              <a:t>。</a:t>
            </a:r>
          </a:p>
          <a:p>
            <a:pPr marL="285750" indent="-285750" algn="just" eaLnBrk="1" hangingPunct="1">
              <a:lnSpc>
                <a:spcPct val="121000"/>
              </a:lnSpc>
              <a:spcBef>
                <a:spcPts val="450"/>
              </a:spcBef>
              <a:buClr>
                <a:srgbClr val="FFC000"/>
              </a:buClr>
              <a:buSzPct val="70000"/>
              <a:buFont typeface="Wingdings" panose="05000000000000000000" pitchFamily="2" charset="2"/>
              <a:buChar char="n"/>
            </a:pPr>
            <a:endParaRPr lang="en-US" altLang="zh-CN" sz="1200" dirty="0" smtClean="0">
              <a:latin typeface="华文楷体" panose="02010600040101010101" pitchFamily="2" charset="-122"/>
              <a:ea typeface="华文楷体" panose="020106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0023841E-810B-4578-9A03-94884057AC35}" type="slidenum">
              <a:rPr lang="zh-CN" altLang="en-US" smtClean="0"/>
              <a:t>20</a:t>
            </a:fld>
            <a:endParaRPr lang="zh-CN" altLang="en-US"/>
          </a:p>
        </p:txBody>
      </p:sp>
    </p:spTree>
    <p:extLst>
      <p:ext uri="{BB962C8B-B14F-4D97-AF65-F5344CB8AC3E}">
        <p14:creationId xmlns:p14="http://schemas.microsoft.com/office/powerpoint/2010/main" val="516370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gn="just" eaLnBrk="1" hangingPunct="1">
              <a:lnSpc>
                <a:spcPct val="121000"/>
              </a:lnSpc>
              <a:spcBef>
                <a:spcPts val="450"/>
              </a:spcBef>
              <a:buClr>
                <a:srgbClr val="FFC000"/>
              </a:buClr>
              <a:buSzPct val="70000"/>
              <a:buFont typeface="Wingdings" panose="05000000000000000000" pitchFamily="2" charset="2"/>
              <a:buChar char="n"/>
            </a:pPr>
            <a:r>
              <a:rPr lang="zh-CN" altLang="zh-CN" sz="1200" kern="1200" dirty="0" smtClean="0">
                <a:solidFill>
                  <a:schemeClr val="tx1"/>
                </a:solidFill>
                <a:effectLst/>
                <a:latin typeface="+mn-lt"/>
                <a:ea typeface="+mn-ea"/>
                <a:cs typeface="+mn-cs"/>
              </a:rPr>
              <a:t>。</a:t>
            </a:r>
          </a:p>
          <a:p>
            <a:pPr marL="285750" indent="-285750" algn="just" eaLnBrk="1" hangingPunct="1">
              <a:lnSpc>
                <a:spcPct val="121000"/>
              </a:lnSpc>
              <a:spcBef>
                <a:spcPts val="450"/>
              </a:spcBef>
              <a:buClr>
                <a:srgbClr val="FFC000"/>
              </a:buClr>
              <a:buSzPct val="70000"/>
              <a:buFont typeface="Wingdings" panose="05000000000000000000" pitchFamily="2" charset="2"/>
              <a:buChar char="n"/>
            </a:pPr>
            <a:endParaRPr lang="en-US" altLang="zh-CN" sz="1200" dirty="0" smtClean="0">
              <a:latin typeface="华文楷体" panose="02010600040101010101" pitchFamily="2" charset="-122"/>
              <a:ea typeface="华文楷体" panose="020106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0023841E-810B-4578-9A03-94884057AC35}" type="slidenum">
              <a:rPr lang="zh-CN" altLang="en-US" smtClean="0"/>
              <a:t>21</a:t>
            </a:fld>
            <a:endParaRPr lang="zh-CN" altLang="en-US"/>
          </a:p>
        </p:txBody>
      </p:sp>
    </p:spTree>
    <p:extLst>
      <p:ext uri="{BB962C8B-B14F-4D97-AF65-F5344CB8AC3E}">
        <p14:creationId xmlns:p14="http://schemas.microsoft.com/office/powerpoint/2010/main" val="4262581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just" defTabSz="914400" rtl="0" eaLnBrk="1" fontAlgn="auto" latinLnBrk="0" hangingPunct="1">
              <a:lnSpc>
                <a:spcPct val="121000"/>
              </a:lnSpc>
              <a:spcBef>
                <a:spcPts val="450"/>
              </a:spcBef>
              <a:spcAft>
                <a:spcPts val="0"/>
              </a:spcAft>
              <a:buClr>
                <a:srgbClr val="FFC000"/>
              </a:buClr>
              <a:buSzPct val="70000"/>
              <a:buFont typeface="Wingdings" panose="05000000000000000000" pitchFamily="2" charset="2"/>
              <a:buNone/>
              <a:tabLst/>
              <a:defRPr/>
            </a:pPr>
            <a:r>
              <a:rPr lang="zh-CN" altLang="en-US" sz="1200" dirty="0" smtClean="0">
                <a:solidFill>
                  <a:srgbClr val="000000"/>
                </a:solidFill>
                <a:latin typeface="华文楷体" panose="02010600040101010101" pitchFamily="2" charset="-122"/>
                <a:ea typeface="华文楷体" panose="02010600040101010101" pitchFamily="2" charset="-122"/>
              </a:rPr>
              <a:t>互联网金融平台不同于传统银行系统，多终端接入、开放平台给互联网带来了前所未有的用户数量和访问规模，信息之多、传播速度之快，是传统网站难以想象的</a:t>
            </a:r>
            <a:r>
              <a:rPr lang="en-US" altLang="zh-CN" sz="1200" dirty="0" smtClean="0">
                <a:solidFill>
                  <a:srgbClr val="000000"/>
                </a:solidFill>
                <a:latin typeface="华文楷体" panose="02010600040101010101" pitchFamily="2" charset="-122"/>
                <a:ea typeface="华文楷体" panose="02010600040101010101" pitchFamily="2" charset="-122"/>
              </a:rPr>
              <a:t>…</a:t>
            </a:r>
            <a:endParaRPr lang="zh-CN" altLang="en-US" sz="1200" dirty="0" smtClean="0">
              <a:latin typeface="华文楷体" panose="02010600040101010101" pitchFamily="2" charset="-122"/>
              <a:ea typeface="华文楷体" panose="02010600040101010101" pitchFamily="2" charset="-122"/>
            </a:endParaRPr>
          </a:p>
          <a:p>
            <a:pPr marL="0" indent="0" algn="just" eaLnBrk="1" hangingPunct="1">
              <a:lnSpc>
                <a:spcPct val="121000"/>
              </a:lnSpc>
              <a:spcBef>
                <a:spcPts val="450"/>
              </a:spcBef>
              <a:buClr>
                <a:srgbClr val="FFC000"/>
              </a:buClr>
              <a:buSzPct val="70000"/>
              <a:buFont typeface="Wingdings" panose="05000000000000000000" pitchFamily="2" charset="2"/>
              <a:buNone/>
            </a:pPr>
            <a:endParaRPr lang="en-US" altLang="zh-CN" sz="1200" dirty="0" smtClean="0">
              <a:latin typeface="华文楷体" panose="02010600040101010101" pitchFamily="2" charset="-122"/>
              <a:ea typeface="华文楷体" panose="020106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0023841E-810B-4578-9A03-94884057AC35}" type="slidenum">
              <a:rPr lang="zh-CN" altLang="en-US" smtClean="0"/>
              <a:t>22</a:t>
            </a:fld>
            <a:endParaRPr lang="zh-CN" altLang="en-US"/>
          </a:p>
        </p:txBody>
      </p:sp>
    </p:spTree>
    <p:extLst>
      <p:ext uri="{BB962C8B-B14F-4D97-AF65-F5344CB8AC3E}">
        <p14:creationId xmlns:p14="http://schemas.microsoft.com/office/powerpoint/2010/main" val="2893068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just" defTabSz="914400" rtl="0" eaLnBrk="1" fontAlgn="auto" latinLnBrk="0" hangingPunct="1">
              <a:lnSpc>
                <a:spcPct val="121000"/>
              </a:lnSpc>
              <a:spcBef>
                <a:spcPts val="450"/>
              </a:spcBef>
              <a:spcAft>
                <a:spcPts val="0"/>
              </a:spcAft>
              <a:buClr>
                <a:srgbClr val="FFC000"/>
              </a:buClr>
              <a:buSzPct val="70000"/>
              <a:buFont typeface="Wingdings" panose="05000000000000000000" pitchFamily="2" charset="2"/>
              <a:buNone/>
              <a:tabLst/>
              <a:defRPr/>
            </a:pPr>
            <a:r>
              <a:rPr lang="zh-CN" altLang="en-US" sz="1200" dirty="0" smtClean="0">
                <a:solidFill>
                  <a:srgbClr val="000000"/>
                </a:solidFill>
                <a:latin typeface="华文楷体" panose="02010600040101010101" pitchFamily="2" charset="-122"/>
                <a:ea typeface="华文楷体" panose="02010600040101010101" pitchFamily="2" charset="-122"/>
              </a:rPr>
              <a:t>互联网金融平台不同于传统银行系统，多终端接入、开放平台给互联网带来了前所未有的用户数量和访问规模，信息之多、传播速度之快，是传统网站难以想象的</a:t>
            </a:r>
            <a:r>
              <a:rPr lang="en-US" altLang="zh-CN" sz="1200" dirty="0" smtClean="0">
                <a:solidFill>
                  <a:srgbClr val="000000"/>
                </a:solidFill>
                <a:latin typeface="华文楷体" panose="02010600040101010101" pitchFamily="2" charset="-122"/>
                <a:ea typeface="华文楷体" panose="02010600040101010101" pitchFamily="2" charset="-122"/>
              </a:rPr>
              <a:t>…</a:t>
            </a:r>
            <a:endParaRPr lang="zh-CN" altLang="en-US" sz="1200" dirty="0" smtClean="0">
              <a:latin typeface="华文楷体" panose="02010600040101010101" pitchFamily="2" charset="-122"/>
              <a:ea typeface="华文楷体" panose="02010600040101010101" pitchFamily="2" charset="-122"/>
            </a:endParaRPr>
          </a:p>
          <a:p>
            <a:pPr marL="0" indent="0" algn="just" eaLnBrk="1" hangingPunct="1">
              <a:lnSpc>
                <a:spcPct val="121000"/>
              </a:lnSpc>
              <a:spcBef>
                <a:spcPts val="450"/>
              </a:spcBef>
              <a:buClr>
                <a:srgbClr val="FFC000"/>
              </a:buClr>
              <a:buSzPct val="70000"/>
              <a:buFont typeface="Wingdings" panose="05000000000000000000" pitchFamily="2" charset="2"/>
              <a:buNone/>
            </a:pPr>
            <a:endParaRPr lang="en-US" altLang="zh-CN" sz="1200" dirty="0" smtClean="0">
              <a:latin typeface="华文楷体" panose="02010600040101010101" pitchFamily="2" charset="-122"/>
              <a:ea typeface="华文楷体" panose="020106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0023841E-810B-4578-9A03-94884057AC35}" type="slidenum">
              <a:rPr lang="zh-CN" altLang="en-US" smtClean="0"/>
              <a:t>23</a:t>
            </a:fld>
            <a:endParaRPr lang="zh-CN" altLang="en-US"/>
          </a:p>
        </p:txBody>
      </p:sp>
    </p:spTree>
    <p:extLst>
      <p:ext uri="{BB962C8B-B14F-4D97-AF65-F5344CB8AC3E}">
        <p14:creationId xmlns:p14="http://schemas.microsoft.com/office/powerpoint/2010/main" val="1176513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zh-CN" altLang="en-US" smtClean="0"/>
              <a:t>Presentation T</a:t>
            </a:r>
            <a:r>
              <a:rPr lang="en-US" altLang="zh-CN" smtClean="0"/>
              <a:t>IT</a:t>
            </a:r>
            <a:r>
              <a:rPr lang="zh-CN" altLang="en-US" smtClean="0"/>
              <a:t>le</a:t>
            </a:r>
            <a:endParaRPr lang="en-US" altLang="zh-CN" dirty="0"/>
          </a:p>
        </p:txBody>
      </p:sp>
      <p:sp>
        <p:nvSpPr>
          <p:cNvPr id="5" name="灯片编号占位符 4"/>
          <p:cNvSpPr>
            <a:spLocks noGrp="1"/>
          </p:cNvSpPr>
          <p:nvPr>
            <p:ph type="sldNum" sz="quarter" idx="11"/>
          </p:nvPr>
        </p:nvSpPr>
        <p:spPr/>
        <p:txBody>
          <a:bodyPr/>
          <a:lstStyle/>
          <a:p>
            <a:pPr>
              <a:defRPr/>
            </a:pPr>
            <a:fld id="{D5DC55AB-1DFB-4F8A-877F-C69A2B0BA9E2}" type="slidenum">
              <a:rPr lang="zh-CN" altLang="en-US" smtClean="0"/>
              <a:pPr>
                <a:defRPr/>
              </a:pPr>
              <a:t>24</a:t>
            </a:fld>
            <a:endParaRPr lang="en-US" altLang="zh-CN" dirty="0"/>
          </a:p>
        </p:txBody>
      </p:sp>
    </p:spTree>
    <p:extLst>
      <p:ext uri="{BB962C8B-B14F-4D97-AF65-F5344CB8AC3E}">
        <p14:creationId xmlns:p14="http://schemas.microsoft.com/office/powerpoint/2010/main" val="434096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华文楷体" panose="02010600040101010101" pitchFamily="2" charset="-122"/>
                <a:ea typeface="华文楷体" panose="02010600040101010101" pitchFamily="2" charset="-122"/>
              </a:rPr>
              <a:t>云计算：根据工信部的数据，</a:t>
            </a:r>
            <a:r>
              <a:rPr lang="en-US" altLang="zh-CN" sz="1200" dirty="0" smtClean="0">
                <a:latin typeface="华文楷体" panose="02010600040101010101" pitchFamily="2" charset="-122"/>
                <a:ea typeface="华文楷体" panose="02010600040101010101" pitchFamily="2" charset="-122"/>
              </a:rPr>
              <a:t>2015</a:t>
            </a:r>
            <a:r>
              <a:rPr lang="zh-CN" altLang="en-US" sz="1200" dirty="0" smtClean="0">
                <a:latin typeface="华文楷体" panose="02010600040101010101" pitchFamily="2" charset="-122"/>
                <a:ea typeface="华文楷体" panose="02010600040101010101" pitchFamily="2" charset="-122"/>
              </a:rPr>
              <a:t>年中国公有云及私有云市场规模分别达到</a:t>
            </a:r>
            <a:r>
              <a:rPr lang="en-US" altLang="zh-CN" sz="1200" dirty="0" smtClean="0">
                <a:latin typeface="华文楷体" panose="02010600040101010101" pitchFamily="2" charset="-122"/>
                <a:ea typeface="华文楷体" panose="02010600040101010101" pitchFamily="2" charset="-122"/>
              </a:rPr>
              <a:t>102.5</a:t>
            </a:r>
            <a:r>
              <a:rPr lang="zh-CN" altLang="en-US" sz="1200" dirty="0" smtClean="0">
                <a:latin typeface="华文楷体" panose="02010600040101010101" pitchFamily="2" charset="-122"/>
                <a:ea typeface="华文楷体" panose="02010600040101010101" pitchFamily="2" charset="-122"/>
              </a:rPr>
              <a:t>亿及</a:t>
            </a:r>
            <a:r>
              <a:rPr lang="en-US" altLang="zh-CN" sz="1200" dirty="0" smtClean="0">
                <a:latin typeface="华文楷体" panose="02010600040101010101" pitchFamily="2" charset="-122"/>
                <a:ea typeface="华文楷体" panose="02010600040101010101" pitchFamily="2" charset="-122"/>
              </a:rPr>
              <a:t>274.8</a:t>
            </a:r>
            <a:r>
              <a:rPr lang="zh-CN" altLang="en-US" sz="1200" dirty="0" smtClean="0">
                <a:latin typeface="华文楷体" panose="02010600040101010101" pitchFamily="2" charset="-122"/>
                <a:ea typeface="华文楷体" panose="02010600040101010101" pitchFamily="2" charset="-122"/>
              </a:rPr>
              <a:t>亿，考虑到经济结构性变革，特别是国家“互联网</a:t>
            </a:r>
            <a:r>
              <a:rPr lang="en-US" altLang="zh-CN" sz="1200" dirty="0" smtClean="0">
                <a:latin typeface="华文楷体" panose="02010600040101010101" pitchFamily="2" charset="-122"/>
                <a:ea typeface="华文楷体" panose="02010600040101010101" pitchFamily="2" charset="-122"/>
              </a:rPr>
              <a:t>+</a:t>
            </a:r>
            <a:r>
              <a:rPr lang="zh-CN" altLang="en-US" sz="1200" dirty="0" smtClean="0">
                <a:latin typeface="华文楷体" panose="02010600040101010101" pitchFamily="2" charset="-122"/>
                <a:ea typeface="华文楷体" panose="02010600040101010101" pitchFamily="2" charset="-122"/>
              </a:rPr>
              <a:t>”计划的推进，中国云计算市场将保持高速增长</a:t>
            </a:r>
            <a:endParaRPr lang="en-US" altLang="zh-CN" sz="1200" dirty="0" smtClean="0">
              <a:latin typeface="华文楷体" panose="02010600040101010101" pitchFamily="2" charset="-122"/>
              <a:ea typeface="华文楷体" panose="02010600040101010101" pitchFamily="2" charset="-122"/>
            </a:endParaRPr>
          </a:p>
          <a:p>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eMarketer</a:t>
            </a:r>
            <a:r>
              <a:rPr lang="zh-CN" altLang="en-US" sz="1200" b="0" i="0" kern="1200" dirty="0" smtClean="0">
                <a:solidFill>
                  <a:schemeClr val="tx1"/>
                </a:solidFill>
                <a:effectLst/>
                <a:latin typeface="+mn-lt"/>
                <a:ea typeface="+mn-ea"/>
                <a:cs typeface="+mn-cs"/>
              </a:rPr>
              <a:t>的研究显示，中国</a:t>
            </a:r>
            <a:r>
              <a:rPr lang="en-US" altLang="zh-CN" sz="1200" b="0" i="0" kern="1200" dirty="0" smtClean="0">
                <a:solidFill>
                  <a:schemeClr val="tx1"/>
                </a:solidFill>
                <a:effectLst/>
                <a:latin typeface="+mn-lt"/>
                <a:ea typeface="+mn-ea"/>
                <a:cs typeface="+mn-cs"/>
              </a:rPr>
              <a:t>2015</a:t>
            </a:r>
            <a:r>
              <a:rPr lang="zh-CN" altLang="en-US" sz="1200" b="0" i="0" kern="1200" dirty="0" smtClean="0">
                <a:solidFill>
                  <a:schemeClr val="tx1"/>
                </a:solidFill>
                <a:effectLst/>
                <a:latin typeface="+mn-lt"/>
                <a:ea typeface="+mn-ea"/>
                <a:cs typeface="+mn-cs"/>
              </a:rPr>
              <a:t>年手机移动互联网的零售额增长了</a:t>
            </a:r>
            <a:r>
              <a:rPr lang="en-US" altLang="zh-CN" sz="1200" b="0" i="0" kern="1200" dirty="0" smtClean="0">
                <a:solidFill>
                  <a:schemeClr val="tx1"/>
                </a:solidFill>
                <a:effectLst/>
                <a:latin typeface="+mn-lt"/>
                <a:ea typeface="+mn-ea"/>
                <a:cs typeface="+mn-cs"/>
              </a:rPr>
              <a:t>85%</a:t>
            </a:r>
            <a:r>
              <a:rPr lang="zh-CN" altLang="en-US" sz="1200" b="0" i="0" kern="1200" dirty="0" smtClean="0">
                <a:solidFill>
                  <a:schemeClr val="tx1"/>
                </a:solidFill>
                <a:effectLst/>
                <a:latin typeface="+mn-lt"/>
                <a:ea typeface="+mn-ea"/>
                <a:cs typeface="+mn-cs"/>
              </a:rPr>
              <a:t>，达到</a:t>
            </a:r>
            <a:r>
              <a:rPr lang="en-US" altLang="zh-CN" sz="1200" b="0" i="0" kern="1200" dirty="0" smtClean="0">
                <a:solidFill>
                  <a:schemeClr val="tx1"/>
                </a:solidFill>
                <a:effectLst/>
                <a:latin typeface="+mn-lt"/>
                <a:ea typeface="+mn-ea"/>
                <a:cs typeface="+mn-cs"/>
              </a:rPr>
              <a:t>3340</a:t>
            </a:r>
            <a:r>
              <a:rPr lang="zh-CN" altLang="en-US" sz="1200" b="0" i="0" kern="1200" dirty="0" smtClean="0">
                <a:solidFill>
                  <a:schemeClr val="tx1"/>
                </a:solidFill>
                <a:effectLst/>
                <a:latin typeface="+mn-lt"/>
                <a:ea typeface="+mn-ea"/>
                <a:cs typeface="+mn-cs"/>
              </a:rPr>
              <a:t>亿美元。是美国市场规模的四倍以上。</a:t>
            </a:r>
            <a:endParaRPr lang="zh-CN" altLang="en-US" dirty="0"/>
          </a:p>
        </p:txBody>
      </p:sp>
      <p:sp>
        <p:nvSpPr>
          <p:cNvPr id="4" name="灯片编号占位符 3"/>
          <p:cNvSpPr>
            <a:spLocks noGrp="1"/>
          </p:cNvSpPr>
          <p:nvPr>
            <p:ph type="sldNum" sz="quarter" idx="10"/>
          </p:nvPr>
        </p:nvSpPr>
        <p:spPr/>
        <p:txBody>
          <a:bodyPr/>
          <a:lstStyle/>
          <a:p>
            <a:fld id="{0023841E-810B-4578-9A03-94884057AC35}" type="slidenum">
              <a:rPr lang="zh-CN" altLang="en-US" smtClean="0"/>
              <a:t>4</a:t>
            </a:fld>
            <a:endParaRPr lang="zh-CN" altLang="en-US"/>
          </a:p>
        </p:txBody>
      </p:sp>
    </p:spTree>
    <p:extLst>
      <p:ext uri="{BB962C8B-B14F-4D97-AF65-F5344CB8AC3E}">
        <p14:creationId xmlns:p14="http://schemas.microsoft.com/office/powerpoint/2010/main" val="3216720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23841E-810B-4578-9A03-94884057AC35}" type="slidenum">
              <a:rPr lang="zh-CN" altLang="en-US" smtClean="0"/>
              <a:t>5</a:t>
            </a:fld>
            <a:endParaRPr lang="zh-CN" altLang="en-US"/>
          </a:p>
        </p:txBody>
      </p:sp>
    </p:spTree>
    <p:extLst>
      <p:ext uri="{BB962C8B-B14F-4D97-AF65-F5344CB8AC3E}">
        <p14:creationId xmlns:p14="http://schemas.microsoft.com/office/powerpoint/2010/main" val="3231010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年路线图层次感非常清晰，当然其中的逻辑性还待细细琢磨。横轴是生态、产品和技术三个维度，纵轴是</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年和</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年不断丰富和提升的三个阶段。生态维度，</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年之内初步打造</a:t>
            </a:r>
            <a:r>
              <a:rPr lang="en-US" altLang="zh-CN" sz="1200" kern="1200" dirty="0" smtClean="0">
                <a:solidFill>
                  <a:schemeClr val="tx1"/>
                </a:solidFill>
                <a:effectLst/>
                <a:latin typeface="+mn-lt"/>
                <a:ea typeface="+mn-ea"/>
                <a:cs typeface="+mn-cs"/>
              </a:rPr>
              <a:t>Facebook</a:t>
            </a:r>
            <a:r>
              <a:rPr lang="zh-CN" altLang="zh-CN" sz="1200" kern="1200" dirty="0" smtClean="0">
                <a:solidFill>
                  <a:schemeClr val="tx1"/>
                </a:solidFill>
                <a:effectLst/>
                <a:latin typeface="+mn-lt"/>
                <a:ea typeface="+mn-ea"/>
                <a:cs typeface="+mn-cs"/>
              </a:rPr>
              <a:t>生态。产品维度，是要在</a:t>
            </a:r>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年时间，深化在视频、搜索、群组、</a:t>
            </a:r>
            <a:r>
              <a:rPr lang="en-US" altLang="zh-CN" sz="1200" kern="1200" dirty="0" smtClean="0">
                <a:solidFill>
                  <a:schemeClr val="tx1"/>
                </a:solidFill>
                <a:effectLst/>
                <a:latin typeface="+mn-lt"/>
                <a:ea typeface="+mn-ea"/>
                <a:cs typeface="+mn-cs"/>
              </a:rPr>
              <a:t>Messenger</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WhatsApp</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Instagram</a:t>
            </a:r>
            <a:r>
              <a:rPr lang="zh-CN" altLang="zh-CN" sz="1200" kern="1200" dirty="0" smtClean="0">
                <a:solidFill>
                  <a:schemeClr val="tx1"/>
                </a:solidFill>
                <a:effectLst/>
                <a:latin typeface="+mn-lt"/>
                <a:ea typeface="+mn-ea"/>
                <a:cs typeface="+mn-cs"/>
              </a:rPr>
              <a:t>的开发，尤其是这次展示的视频直播。技术维度，是路线图的真正核心：第一层面就是从虚拟现实</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增强现实起步，大力发展移动端的虚拟现实、</a:t>
            </a:r>
            <a:r>
              <a:rPr lang="en-US" altLang="zh-CN" sz="1200" kern="1200" dirty="0" err="1" smtClean="0">
                <a:solidFill>
                  <a:schemeClr val="tx1"/>
                </a:solidFill>
                <a:effectLst/>
                <a:latin typeface="+mn-lt"/>
                <a:ea typeface="+mn-ea"/>
                <a:cs typeface="+mn-cs"/>
              </a:rPr>
              <a:t>OculusRift</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Touch</a:t>
            </a:r>
            <a:r>
              <a:rPr lang="zh-CN" altLang="zh-CN" sz="1200" kern="1200" dirty="0" smtClean="0">
                <a:solidFill>
                  <a:schemeClr val="tx1"/>
                </a:solidFill>
                <a:effectLst/>
                <a:latin typeface="+mn-lt"/>
                <a:ea typeface="+mn-ea"/>
                <a:cs typeface="+mn-cs"/>
              </a:rPr>
              <a:t>、社交虚拟现实和增强现实技术。第二层面是人工智能，形成视觉、语言、推理和计划的能力。第三个层面，就是</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年时间，</a:t>
            </a:r>
            <a:r>
              <a:rPr lang="en-US" altLang="zh-CN" sz="1200" kern="1200" dirty="0" smtClean="0">
                <a:solidFill>
                  <a:schemeClr val="tx1"/>
                </a:solidFill>
                <a:effectLst/>
                <a:latin typeface="+mn-lt"/>
                <a:ea typeface="+mn-ea"/>
                <a:cs typeface="+mn-cs"/>
              </a:rPr>
              <a:t>Facebook</a:t>
            </a:r>
            <a:r>
              <a:rPr lang="zh-CN" altLang="zh-CN" sz="1200" kern="1200" smtClean="0">
                <a:solidFill>
                  <a:schemeClr val="tx1"/>
                </a:solidFill>
                <a:effectLst/>
                <a:latin typeface="+mn-lt"/>
                <a:ea typeface="+mn-ea"/>
                <a:cs typeface="+mn-cs"/>
              </a:rPr>
              <a:t>实现联通全球，采用无人机、卫星、激光、地面解决方案、基础设施建设和免费基本上网等各种手段，通过免费和开放的方式，把地球一网打尽。如果设想成真，那么我们熟知的“地球村”概念，就由麦克卢汉提出，而由扎克伯格变成现实。</a:t>
            </a:r>
            <a:endParaRPr lang="zh-CN" altLang="en-US" dirty="0"/>
          </a:p>
        </p:txBody>
      </p:sp>
      <p:sp>
        <p:nvSpPr>
          <p:cNvPr id="4" name="灯片编号占位符 3"/>
          <p:cNvSpPr>
            <a:spLocks noGrp="1"/>
          </p:cNvSpPr>
          <p:nvPr>
            <p:ph type="sldNum" sz="quarter" idx="10"/>
          </p:nvPr>
        </p:nvSpPr>
        <p:spPr/>
        <p:txBody>
          <a:bodyPr/>
          <a:lstStyle/>
          <a:p>
            <a:fld id="{0023841E-810B-4578-9A03-94884057AC35}" type="slidenum">
              <a:rPr lang="zh-CN" altLang="en-US" smtClean="0"/>
              <a:t>6</a:t>
            </a:fld>
            <a:endParaRPr lang="zh-CN" altLang="en-US"/>
          </a:p>
        </p:txBody>
      </p:sp>
    </p:spTree>
    <p:extLst>
      <p:ext uri="{BB962C8B-B14F-4D97-AF65-F5344CB8AC3E}">
        <p14:creationId xmlns:p14="http://schemas.microsoft.com/office/powerpoint/2010/main" val="898308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23841E-810B-4578-9A03-94884057AC35}" type="slidenum">
              <a:rPr lang="zh-CN" altLang="en-US" smtClean="0"/>
              <a:t>9</a:t>
            </a:fld>
            <a:endParaRPr lang="zh-CN" altLang="en-US"/>
          </a:p>
        </p:txBody>
      </p:sp>
    </p:spTree>
    <p:extLst>
      <p:ext uri="{BB962C8B-B14F-4D97-AF65-F5344CB8AC3E}">
        <p14:creationId xmlns:p14="http://schemas.microsoft.com/office/powerpoint/2010/main" val="2938099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23841E-810B-4578-9A03-94884057AC35}" type="slidenum">
              <a:rPr lang="zh-CN" altLang="en-US" smtClean="0"/>
              <a:t>10</a:t>
            </a:fld>
            <a:endParaRPr lang="zh-CN" altLang="en-US"/>
          </a:p>
        </p:txBody>
      </p:sp>
    </p:spTree>
    <p:extLst>
      <p:ext uri="{BB962C8B-B14F-4D97-AF65-F5344CB8AC3E}">
        <p14:creationId xmlns:p14="http://schemas.microsoft.com/office/powerpoint/2010/main" val="1958669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一是用数据构建企业的核心竞争力。数据正成为新的自然资源，对于企业而言它是竞争优势的基础。全世界每天产生的新数据量达到了</a:t>
            </a:r>
            <a:r>
              <a:rPr lang="en-US" altLang="zh-CN" sz="1200" b="0" i="0" kern="1200" dirty="0" smtClean="0">
                <a:solidFill>
                  <a:schemeClr val="tx1"/>
                </a:solidFill>
                <a:effectLst/>
                <a:latin typeface="+mn-lt"/>
                <a:ea typeface="+mn-ea"/>
                <a:cs typeface="+mn-cs"/>
              </a:rPr>
              <a:t>250</a:t>
            </a:r>
            <a:r>
              <a:rPr lang="zh-CN" altLang="en-US" sz="1200" b="0" i="0" kern="1200" dirty="0" smtClean="0">
                <a:solidFill>
                  <a:schemeClr val="tx1"/>
                </a:solidFill>
                <a:effectLst/>
                <a:latin typeface="+mn-lt"/>
                <a:ea typeface="+mn-ea"/>
                <a:cs typeface="+mn-cs"/>
              </a:rPr>
              <a:t>亿千兆字节；这其中</a:t>
            </a:r>
            <a:r>
              <a:rPr lang="en-US" altLang="zh-CN" sz="1200" b="0" i="0" kern="1200" dirty="0" smtClean="0">
                <a:solidFill>
                  <a:schemeClr val="tx1"/>
                </a:solidFill>
                <a:effectLst/>
                <a:latin typeface="+mn-lt"/>
                <a:ea typeface="+mn-ea"/>
                <a:cs typeface="+mn-cs"/>
              </a:rPr>
              <a:t>80%</a:t>
            </a:r>
            <a:r>
              <a:rPr lang="zh-CN" altLang="en-US" sz="1200" b="0" i="0" kern="1200" dirty="0" smtClean="0">
                <a:solidFill>
                  <a:schemeClr val="tx1"/>
                </a:solidFill>
                <a:effectLst/>
                <a:latin typeface="+mn-lt"/>
                <a:ea typeface="+mn-ea"/>
                <a:cs typeface="+mn-cs"/>
              </a:rPr>
              <a:t>都是非结构化数据；到</a:t>
            </a:r>
            <a:r>
              <a:rPr lang="en-US" altLang="zh-CN" sz="1200" b="0" i="0" kern="1200" dirty="0" smtClean="0">
                <a:solidFill>
                  <a:schemeClr val="tx1"/>
                </a:solidFill>
                <a:effectLst/>
                <a:latin typeface="+mn-lt"/>
                <a:ea typeface="+mn-ea"/>
                <a:cs typeface="+mn-cs"/>
              </a:rPr>
              <a:t>2015</a:t>
            </a:r>
            <a:r>
              <a:rPr lang="zh-CN" altLang="en-US" sz="1200" b="0" i="0" kern="1200" dirty="0" smtClean="0">
                <a:solidFill>
                  <a:schemeClr val="tx1"/>
                </a:solidFill>
                <a:effectLst/>
                <a:latin typeface="+mn-lt"/>
                <a:ea typeface="+mn-ea"/>
                <a:cs typeface="+mn-cs"/>
              </a:rPr>
              <a:t>年全球的数据分析市场将达到</a:t>
            </a:r>
            <a:r>
              <a:rPr lang="en-US" altLang="zh-CN" sz="1200" b="0" i="0" kern="1200" dirty="0" smtClean="0">
                <a:solidFill>
                  <a:schemeClr val="tx1"/>
                </a:solidFill>
                <a:effectLst/>
                <a:latin typeface="+mn-lt"/>
                <a:ea typeface="+mn-ea"/>
                <a:cs typeface="+mn-cs"/>
              </a:rPr>
              <a:t>1870</a:t>
            </a:r>
            <a:r>
              <a:rPr lang="zh-CN" altLang="en-US" sz="1200" b="0" i="0" kern="1200" dirty="0" smtClean="0">
                <a:solidFill>
                  <a:schemeClr val="tx1"/>
                </a:solidFill>
                <a:effectLst/>
                <a:latin typeface="+mn-lt"/>
                <a:ea typeface="+mn-ea"/>
                <a:cs typeface="+mn-cs"/>
              </a:rPr>
              <a:t>亿美元。</a:t>
            </a:r>
            <a:r>
              <a:rPr lang="en-US" altLang="zh-CN" sz="1200" b="0" i="0" kern="1200" dirty="0" smtClean="0">
                <a:solidFill>
                  <a:schemeClr val="tx1"/>
                </a:solidFill>
                <a:effectLst/>
                <a:latin typeface="+mn-lt"/>
                <a:ea typeface="+mn-ea"/>
                <a:cs typeface="+mn-cs"/>
              </a:rPr>
              <a:t>61%</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IT</a:t>
            </a:r>
            <a:r>
              <a:rPr lang="zh-CN" altLang="en-US" sz="1200" b="0" i="0" kern="1200" dirty="0" smtClean="0">
                <a:solidFill>
                  <a:schemeClr val="tx1"/>
                </a:solidFill>
                <a:effectLst/>
                <a:latin typeface="+mn-lt"/>
                <a:ea typeface="+mn-ea"/>
                <a:cs typeface="+mn-cs"/>
              </a:rPr>
              <a:t>支出将来自非</a:t>
            </a:r>
            <a:r>
              <a:rPr lang="en-US" altLang="zh-CN" sz="1200" b="0" i="0" kern="1200" dirty="0" smtClean="0">
                <a:solidFill>
                  <a:schemeClr val="tx1"/>
                </a:solidFill>
                <a:effectLst/>
                <a:latin typeface="+mn-lt"/>
                <a:ea typeface="+mn-ea"/>
                <a:cs typeface="+mn-cs"/>
              </a:rPr>
              <a:t>IT</a:t>
            </a:r>
            <a:r>
              <a:rPr lang="zh-CN" altLang="en-US" sz="1200" b="0" i="0" kern="1200" dirty="0" smtClean="0">
                <a:solidFill>
                  <a:schemeClr val="tx1"/>
                </a:solidFill>
                <a:effectLst/>
                <a:latin typeface="+mn-lt"/>
                <a:ea typeface="+mn-ea"/>
                <a:cs typeface="+mn-cs"/>
              </a:rPr>
              <a:t>部门，这意味着</a:t>
            </a:r>
            <a:r>
              <a:rPr lang="en-US" altLang="zh-CN" sz="1200" b="0" i="0" kern="1200" dirty="0" smtClean="0">
                <a:solidFill>
                  <a:schemeClr val="tx1"/>
                </a:solidFill>
                <a:effectLst/>
                <a:latin typeface="+mn-lt"/>
                <a:ea typeface="+mn-ea"/>
                <a:cs typeface="+mn-cs"/>
              </a:rPr>
              <a:t>CFO</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CMO</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CHRO</a:t>
            </a:r>
            <a:r>
              <a:rPr lang="zh-CN" altLang="en-US" sz="1200" b="0" i="0" kern="1200" dirty="0" smtClean="0">
                <a:solidFill>
                  <a:schemeClr val="tx1"/>
                </a:solidFill>
                <a:effectLst/>
                <a:latin typeface="+mn-lt"/>
                <a:ea typeface="+mn-ea"/>
                <a:cs typeface="+mn-cs"/>
              </a:rPr>
              <a:t>等都成为了新客户和买家。</a:t>
            </a:r>
          </a:p>
          <a:p>
            <a:r>
              <a:rPr lang="zh-CN" altLang="en-US" sz="1200" b="0" i="0" kern="1200" dirty="0" smtClean="0">
                <a:solidFill>
                  <a:schemeClr val="tx1"/>
                </a:solidFill>
                <a:effectLst/>
                <a:latin typeface="+mn-lt"/>
                <a:ea typeface="+mn-ea"/>
                <a:cs typeface="+mn-cs"/>
              </a:rPr>
              <a:t>二是通过云计算构建通向新业务模式的途径。云对于全世界来说都是一桩大生意，到</a:t>
            </a:r>
            <a:r>
              <a:rPr lang="en-US" altLang="zh-CN" sz="1200" b="0" i="0" kern="1200" dirty="0" smtClean="0">
                <a:solidFill>
                  <a:schemeClr val="tx1"/>
                </a:solidFill>
                <a:effectLst/>
                <a:latin typeface="+mn-lt"/>
                <a:ea typeface="+mn-ea"/>
                <a:cs typeface="+mn-cs"/>
              </a:rPr>
              <a:t>2016</a:t>
            </a:r>
            <a:r>
              <a:rPr lang="zh-CN" altLang="en-US" sz="1200" b="0" i="0" kern="1200" dirty="0" smtClean="0">
                <a:solidFill>
                  <a:schemeClr val="tx1"/>
                </a:solidFill>
                <a:effectLst/>
                <a:latin typeface="+mn-lt"/>
                <a:ea typeface="+mn-ea"/>
                <a:cs typeface="+mn-cs"/>
              </a:rPr>
              <a:t>年，将有</a:t>
            </a:r>
            <a:r>
              <a:rPr lang="en-US" altLang="zh-CN" sz="1200" b="0" i="0" kern="1200" dirty="0" smtClean="0">
                <a:solidFill>
                  <a:schemeClr val="tx1"/>
                </a:solidFill>
                <a:effectLst/>
                <a:latin typeface="+mn-lt"/>
                <a:ea typeface="+mn-ea"/>
                <a:cs typeface="+mn-cs"/>
              </a:rPr>
              <a:t>1/4</a:t>
            </a:r>
            <a:r>
              <a:rPr lang="zh-CN" altLang="en-US" sz="1200" b="0" i="0" kern="1200" dirty="0" smtClean="0">
                <a:solidFill>
                  <a:schemeClr val="tx1"/>
                </a:solidFill>
                <a:effectLst/>
                <a:latin typeface="+mn-lt"/>
                <a:ea typeface="+mn-ea"/>
                <a:cs typeface="+mn-cs"/>
              </a:rPr>
              <a:t>的应用会放在云端，同时正在开发的软件中</a:t>
            </a:r>
            <a:r>
              <a:rPr lang="en-US" altLang="zh-CN" sz="1200" b="0" i="0" kern="1200" dirty="0" smtClean="0">
                <a:solidFill>
                  <a:schemeClr val="tx1"/>
                </a:solidFill>
                <a:effectLst/>
                <a:latin typeface="+mn-lt"/>
                <a:ea typeface="+mn-ea"/>
                <a:cs typeface="+mn-cs"/>
              </a:rPr>
              <a:t>80%</a:t>
            </a:r>
            <a:r>
              <a:rPr lang="zh-CN" altLang="en-US" sz="1200" b="0" i="0" kern="1200" dirty="0" smtClean="0">
                <a:solidFill>
                  <a:schemeClr val="tx1"/>
                </a:solidFill>
                <a:effectLst/>
                <a:latin typeface="+mn-lt"/>
                <a:ea typeface="+mn-ea"/>
                <a:cs typeface="+mn-cs"/>
              </a:rPr>
              <a:t>是为云量身打造的。</a:t>
            </a:r>
          </a:p>
          <a:p>
            <a:r>
              <a:rPr lang="zh-CN" altLang="en-US" sz="1200" b="0" i="0" kern="1200" dirty="0" smtClean="0">
                <a:solidFill>
                  <a:schemeClr val="tx1"/>
                </a:solidFill>
                <a:effectLst/>
                <a:latin typeface="+mn-lt"/>
                <a:ea typeface="+mn-ea"/>
                <a:cs typeface="+mn-cs"/>
              </a:rPr>
              <a:t>三是通过移动、社交构建一个全方位交互的企业。当前</a:t>
            </a:r>
            <a:r>
              <a:rPr lang="en-US" altLang="zh-CN" sz="1200" b="0" i="0" kern="1200" dirty="0" smtClean="0">
                <a:solidFill>
                  <a:schemeClr val="tx1"/>
                </a:solidFill>
                <a:effectLst/>
                <a:latin typeface="+mn-lt"/>
                <a:ea typeface="+mn-ea"/>
                <a:cs typeface="+mn-cs"/>
              </a:rPr>
              <a:t>80%</a:t>
            </a:r>
            <a:r>
              <a:rPr lang="zh-CN" altLang="en-US" sz="1200" b="0" i="0" kern="1200" dirty="0" smtClean="0">
                <a:solidFill>
                  <a:schemeClr val="tx1"/>
                </a:solidFill>
                <a:effectLst/>
                <a:latin typeface="+mn-lt"/>
                <a:ea typeface="+mn-ea"/>
                <a:cs typeface="+mn-cs"/>
              </a:rPr>
              <a:t>的成人一天</a:t>
            </a:r>
            <a:r>
              <a:rPr lang="en-US" altLang="zh-CN" sz="1200" b="0" i="0" kern="1200" dirty="0" smtClean="0">
                <a:solidFill>
                  <a:schemeClr val="tx1"/>
                </a:solidFill>
                <a:effectLst/>
                <a:latin typeface="+mn-lt"/>
                <a:ea typeface="+mn-ea"/>
                <a:cs typeface="+mn-cs"/>
              </a:rPr>
              <a:t>22</a:t>
            </a:r>
            <a:r>
              <a:rPr lang="zh-CN" altLang="en-US" sz="1200" b="0" i="0" kern="1200" dirty="0" smtClean="0">
                <a:solidFill>
                  <a:schemeClr val="tx1"/>
                </a:solidFill>
                <a:effectLst/>
                <a:latin typeface="+mn-lt"/>
                <a:ea typeface="+mn-ea"/>
                <a:cs typeface="+mn-cs"/>
              </a:rPr>
              <a:t>小时手机不离身，</a:t>
            </a:r>
            <a:r>
              <a:rPr lang="en-US" altLang="zh-CN" sz="1200" b="0" i="0" kern="1200" dirty="0" smtClean="0">
                <a:solidFill>
                  <a:schemeClr val="tx1"/>
                </a:solidFill>
                <a:effectLst/>
                <a:latin typeface="+mn-lt"/>
                <a:ea typeface="+mn-ea"/>
                <a:cs typeface="+mn-cs"/>
              </a:rPr>
              <a:t>80%</a:t>
            </a:r>
            <a:r>
              <a:rPr lang="zh-CN" altLang="en-US" sz="1200" b="0" i="0" kern="1200" dirty="0" smtClean="0">
                <a:solidFill>
                  <a:schemeClr val="tx1"/>
                </a:solidFill>
                <a:effectLst/>
                <a:latin typeface="+mn-lt"/>
                <a:ea typeface="+mn-ea"/>
                <a:cs typeface="+mn-cs"/>
              </a:rPr>
              <a:t>的个人愿意提供他们的信息以得到个性化的服务，这里面将改变公司的运作模式，</a:t>
            </a:r>
            <a:r>
              <a:rPr lang="en-US" altLang="zh-CN" sz="1200" b="0" i="0" kern="1200" dirty="0" smtClean="0">
                <a:solidFill>
                  <a:schemeClr val="tx1"/>
                </a:solidFill>
                <a:effectLst/>
                <a:latin typeface="+mn-lt"/>
                <a:ea typeface="+mn-ea"/>
                <a:cs typeface="+mn-cs"/>
              </a:rPr>
              <a:t>IT</a:t>
            </a:r>
            <a:r>
              <a:rPr lang="zh-CN" altLang="en-US" sz="1200" b="0" i="0" kern="1200" dirty="0" smtClean="0">
                <a:solidFill>
                  <a:schemeClr val="tx1"/>
                </a:solidFill>
                <a:effectLst/>
                <a:latin typeface="+mn-lt"/>
                <a:ea typeface="+mn-ea"/>
                <a:cs typeface="+mn-cs"/>
              </a:rPr>
              <a:t>预算逐渐走向这种参与型系统，</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的企业将</a:t>
            </a:r>
            <a:r>
              <a:rPr lang="en-US" altLang="zh-CN" sz="1200" b="0" i="0" kern="1200" dirty="0" smtClean="0">
                <a:solidFill>
                  <a:schemeClr val="tx1"/>
                </a:solidFill>
                <a:effectLst/>
                <a:latin typeface="+mn-lt"/>
                <a:ea typeface="+mn-ea"/>
                <a:cs typeface="+mn-cs"/>
              </a:rPr>
              <a:t>25%</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IT</a:t>
            </a:r>
            <a:r>
              <a:rPr lang="zh-CN" altLang="en-US" sz="1200" b="0" i="0" kern="1200" dirty="0" smtClean="0">
                <a:solidFill>
                  <a:schemeClr val="tx1"/>
                </a:solidFill>
                <a:effectLst/>
                <a:latin typeface="+mn-lt"/>
                <a:ea typeface="+mn-ea"/>
                <a:cs typeface="+mn-cs"/>
              </a:rPr>
              <a:t>预算投入到参与型系统中，这个数字在过去的</a:t>
            </a:r>
            <a:r>
              <a:rPr lang="en-US" altLang="zh-CN" sz="1200" b="0" i="0" kern="1200" dirty="0" smtClean="0">
                <a:solidFill>
                  <a:schemeClr val="tx1"/>
                </a:solidFill>
                <a:effectLst/>
                <a:latin typeface="+mn-lt"/>
                <a:ea typeface="+mn-ea"/>
                <a:cs typeface="+mn-cs"/>
              </a:rPr>
              <a:t>12</a:t>
            </a:r>
            <a:r>
              <a:rPr lang="zh-CN" altLang="en-US" sz="1200" b="0" i="0" kern="1200" dirty="0" smtClean="0">
                <a:solidFill>
                  <a:schemeClr val="tx1"/>
                </a:solidFill>
                <a:effectLst/>
                <a:latin typeface="+mn-lt"/>
                <a:ea typeface="+mn-ea"/>
                <a:cs typeface="+mn-cs"/>
              </a:rPr>
              <a:t>个月中翻了一番。</a:t>
            </a:r>
          </a:p>
          <a:p>
            <a:endParaRPr lang="zh-CN" altLang="en-US" dirty="0"/>
          </a:p>
        </p:txBody>
      </p:sp>
      <p:sp>
        <p:nvSpPr>
          <p:cNvPr id="4" name="灯片编号占位符 3"/>
          <p:cNvSpPr>
            <a:spLocks noGrp="1"/>
          </p:cNvSpPr>
          <p:nvPr>
            <p:ph type="sldNum" sz="quarter" idx="10"/>
          </p:nvPr>
        </p:nvSpPr>
        <p:spPr/>
        <p:txBody>
          <a:bodyPr/>
          <a:lstStyle/>
          <a:p>
            <a:fld id="{0023841E-810B-4578-9A03-94884057AC35}" type="slidenum">
              <a:rPr lang="zh-CN" altLang="en-US" smtClean="0"/>
              <a:t>11</a:t>
            </a:fld>
            <a:endParaRPr lang="zh-CN" altLang="en-US"/>
          </a:p>
        </p:txBody>
      </p:sp>
    </p:spTree>
    <p:extLst>
      <p:ext uri="{BB962C8B-B14F-4D97-AF65-F5344CB8AC3E}">
        <p14:creationId xmlns:p14="http://schemas.microsoft.com/office/powerpoint/2010/main" val="4241546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zh-CN" altLang="en-US" smtClean="0"/>
              <a:t>Presentation T</a:t>
            </a:r>
            <a:r>
              <a:rPr lang="en-US" altLang="zh-CN" smtClean="0"/>
              <a:t>IT</a:t>
            </a:r>
            <a:r>
              <a:rPr lang="zh-CN" altLang="en-US" smtClean="0"/>
              <a:t>le</a:t>
            </a:r>
            <a:endParaRPr lang="en-US" altLang="zh-CN" dirty="0"/>
          </a:p>
        </p:txBody>
      </p:sp>
      <p:sp>
        <p:nvSpPr>
          <p:cNvPr id="5" name="灯片编号占位符 4"/>
          <p:cNvSpPr>
            <a:spLocks noGrp="1"/>
          </p:cNvSpPr>
          <p:nvPr>
            <p:ph type="sldNum" sz="quarter" idx="11"/>
          </p:nvPr>
        </p:nvSpPr>
        <p:spPr/>
        <p:txBody>
          <a:bodyPr/>
          <a:lstStyle/>
          <a:p>
            <a:pPr>
              <a:defRPr/>
            </a:pPr>
            <a:fld id="{D5DC55AB-1DFB-4F8A-877F-C69A2B0BA9E2}" type="slidenum">
              <a:rPr lang="zh-CN" altLang="en-US" smtClean="0"/>
              <a:pPr>
                <a:defRPr/>
              </a:pPr>
              <a:t>12</a:t>
            </a:fld>
            <a:endParaRPr lang="en-US" altLang="zh-CN" dirty="0"/>
          </a:p>
        </p:txBody>
      </p:sp>
    </p:spTree>
    <p:extLst>
      <p:ext uri="{BB962C8B-B14F-4D97-AF65-F5344CB8AC3E}">
        <p14:creationId xmlns:p14="http://schemas.microsoft.com/office/powerpoint/2010/main" val="403471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23841E-810B-4578-9A03-94884057AC35}" type="slidenum">
              <a:rPr lang="zh-CN" altLang="en-US" smtClean="0"/>
              <a:t>14</a:t>
            </a:fld>
            <a:endParaRPr lang="zh-CN" altLang="en-US"/>
          </a:p>
        </p:txBody>
      </p:sp>
    </p:spTree>
    <p:extLst>
      <p:ext uri="{BB962C8B-B14F-4D97-AF65-F5344CB8AC3E}">
        <p14:creationId xmlns:p14="http://schemas.microsoft.com/office/powerpoint/2010/main" val="31011271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descr="PPT-面-03.jpg"/>
          <p:cNvPicPr>
            <a:picLocks noChangeAspect="1"/>
          </p:cNvPicPr>
          <p:nvPr userDrawn="1"/>
        </p:nvPicPr>
        <p:blipFill>
          <a:blip r:embed="rId2" cstate="print"/>
          <a:stretch>
            <a:fillRect/>
          </a:stretch>
        </p:blipFill>
        <p:spPr>
          <a:xfrm>
            <a:off x="0" y="0"/>
            <a:ext cx="9144000" cy="6858000"/>
          </a:xfrm>
          <a:prstGeom prst="rect">
            <a:avLst/>
          </a:prstGeom>
        </p:spPr>
      </p:pic>
      <p:pic>
        <p:nvPicPr>
          <p:cNvPr id="5" name="图片 4"/>
          <p:cNvPicPr>
            <a:picLocks noChangeAspect="1"/>
          </p:cNvPicPr>
          <p:nvPr userDrawn="1"/>
        </p:nvPicPr>
        <p:blipFill>
          <a:blip r:embed="rId3"/>
          <a:stretch>
            <a:fillRect/>
          </a:stretch>
        </p:blipFill>
        <p:spPr>
          <a:xfrm>
            <a:off x="7094276" y="967018"/>
            <a:ext cx="1817598" cy="1980368"/>
          </a:xfrm>
          <a:prstGeom prst="rect">
            <a:avLst/>
          </a:prstGeom>
        </p:spPr>
      </p:pic>
    </p:spTree>
    <p:extLst>
      <p:ext uri="{BB962C8B-B14F-4D97-AF65-F5344CB8AC3E}">
        <p14:creationId xmlns:p14="http://schemas.microsoft.com/office/powerpoint/2010/main" val="394591553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2"/>
            <a:ext cx="21336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3124200" y="6356352"/>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2"/>
            <a:ext cx="2133600" cy="365125"/>
          </a:xfrm>
          <a:prstGeom prst="rect">
            <a:avLst/>
          </a:prstGeom>
        </p:spPr>
        <p:txBody>
          <a:bodyPr/>
          <a:lstStyle/>
          <a:p>
            <a:fld id="{C86A5FAE-1F4D-42CA-A089-AF29C68651F4}" type="slidenum">
              <a:rPr lang="zh-CN" altLang="en-US" smtClean="0"/>
              <a:pPr/>
              <a:t>‹#›</a:t>
            </a:fld>
            <a:endParaRPr lang="zh-CN" altLang="en-US"/>
          </a:p>
        </p:txBody>
      </p:sp>
    </p:spTree>
    <p:extLst>
      <p:ext uri="{BB962C8B-B14F-4D97-AF65-F5344CB8AC3E}">
        <p14:creationId xmlns:p14="http://schemas.microsoft.com/office/powerpoint/2010/main" val="3670570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2"/>
            <a:ext cx="21336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3124200" y="6356352"/>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2"/>
            <a:ext cx="2133600" cy="365125"/>
          </a:xfrm>
          <a:prstGeom prst="rect">
            <a:avLst/>
          </a:prstGeom>
        </p:spPr>
        <p:txBody>
          <a:bodyPr/>
          <a:lstStyle/>
          <a:p>
            <a:fld id="{C86A5FAE-1F4D-42CA-A089-AF29C68651F4}" type="slidenum">
              <a:rPr lang="zh-CN" altLang="en-US" smtClean="0"/>
              <a:pPr/>
              <a:t>‹#›</a:t>
            </a:fld>
            <a:endParaRPr lang="zh-CN" altLang="en-US"/>
          </a:p>
        </p:txBody>
      </p:sp>
    </p:spTree>
    <p:extLst>
      <p:ext uri="{BB962C8B-B14F-4D97-AF65-F5344CB8AC3E}">
        <p14:creationId xmlns:p14="http://schemas.microsoft.com/office/powerpoint/2010/main" val="4203376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2"/>
            <a:ext cx="21336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3124200" y="6356352"/>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2"/>
            <a:ext cx="2133600" cy="365125"/>
          </a:xfrm>
          <a:prstGeom prst="rect">
            <a:avLst/>
          </a:prstGeom>
        </p:spPr>
        <p:txBody>
          <a:bodyPr/>
          <a:lstStyle/>
          <a:p>
            <a:fld id="{C86A5FAE-1F4D-42CA-A089-AF29C68651F4}" type="slidenum">
              <a:rPr lang="zh-CN" altLang="en-US" smtClean="0"/>
              <a:pPr/>
              <a:t>‹#›</a:t>
            </a:fld>
            <a:endParaRPr lang="zh-CN" altLang="en-US"/>
          </a:p>
        </p:txBody>
      </p:sp>
    </p:spTree>
    <p:extLst>
      <p:ext uri="{BB962C8B-B14F-4D97-AF65-F5344CB8AC3E}">
        <p14:creationId xmlns:p14="http://schemas.microsoft.com/office/powerpoint/2010/main" val="41470613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8454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21829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0" name="标题 1"/>
          <p:cNvSpPr txBox="1">
            <a:spLocks/>
          </p:cNvSpPr>
          <p:nvPr userDrawn="1"/>
        </p:nvSpPr>
        <p:spPr>
          <a:xfrm>
            <a:off x="7092280" y="6624736"/>
            <a:ext cx="2448272" cy="260648"/>
          </a:xfrm>
          <a:prstGeom prst="rect">
            <a:avLst/>
          </a:prstGeom>
          <a:noFill/>
        </p:spPr>
        <p:txBody>
          <a:bodyPr vert="horz" lIns="91440" tIns="45720" rIns="91440" bIns="45720" rtlCol="0" anchor="ctr">
            <a:normAutofit/>
          </a:bodyPr>
          <a:lstStyle>
            <a:lvl1pPr>
              <a:defRPr sz="4000">
                <a:solidFill>
                  <a:schemeClr val="tx1"/>
                </a:solidFill>
                <a:latin typeface="微软雅黑" pitchFamily="34" charset="-122"/>
                <a:ea typeface="微软雅黑" pitchFamily="34" charset="-122"/>
              </a:defRPr>
            </a:lvl1p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altLang="zh-CN" sz="1000" dirty="0" smtClean="0">
                <a:solidFill>
                  <a:schemeClr val="bg1"/>
                </a:solidFill>
              </a:rPr>
              <a:t>2012</a:t>
            </a:r>
            <a:r>
              <a:rPr lang="zh-CN" altLang="en-US" sz="1000" dirty="0" smtClean="0">
                <a:solidFill>
                  <a:schemeClr val="bg1"/>
                </a:solidFill>
              </a:rPr>
              <a:t> </a:t>
            </a:r>
            <a:r>
              <a:rPr lang="en-US" altLang="zh-CN" sz="1000" dirty="0" smtClean="0">
                <a:solidFill>
                  <a:schemeClr val="bg1"/>
                </a:solidFill>
              </a:rPr>
              <a:t>©</a:t>
            </a:r>
            <a:r>
              <a:rPr lang="zh-CN" altLang="en-US" sz="1000" dirty="0" smtClean="0">
                <a:solidFill>
                  <a:schemeClr val="bg1"/>
                </a:solidFill>
              </a:rPr>
              <a:t>谷安天下版权所有</a:t>
            </a:r>
          </a:p>
        </p:txBody>
      </p:sp>
      <p:sp>
        <p:nvSpPr>
          <p:cNvPr id="8" name="标题 1"/>
          <p:cNvSpPr txBox="1">
            <a:spLocks/>
          </p:cNvSpPr>
          <p:nvPr userDrawn="1"/>
        </p:nvSpPr>
        <p:spPr>
          <a:xfrm>
            <a:off x="-396552" y="6597352"/>
            <a:ext cx="2448272" cy="260648"/>
          </a:xfrm>
          <a:prstGeom prst="rect">
            <a:avLst/>
          </a:prstGeom>
          <a:noFill/>
        </p:spPr>
        <p:txBody>
          <a:bodyPr vert="horz" lIns="91440" tIns="45720" rIns="91440" bIns="45720" rtlCol="0" anchor="ctr">
            <a:noAutofit/>
          </a:bodyPr>
          <a:lstStyle>
            <a:lvl1pPr>
              <a:defRPr sz="4000">
                <a:solidFill>
                  <a:schemeClr val="tx1"/>
                </a:solidFill>
                <a:latin typeface="微软雅黑" pitchFamily="34" charset="-122"/>
                <a:ea typeface="微软雅黑" pitchFamily="34" charset="-122"/>
              </a:defRPr>
            </a:lvl1p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altLang="zh-CN" sz="1400" dirty="0" smtClean="0">
                <a:solidFill>
                  <a:schemeClr val="bg1"/>
                </a:solidFill>
              </a:rPr>
              <a:t>www.gooann.com</a:t>
            </a:r>
            <a:endParaRPr lang="zh-CN" altLang="en-US" sz="1400" dirty="0" smtClean="0">
              <a:solidFill>
                <a:schemeClr val="bg1"/>
              </a:solidFill>
            </a:endParaRPr>
          </a:p>
        </p:txBody>
      </p:sp>
    </p:spTree>
    <p:extLst>
      <p:ext uri="{BB962C8B-B14F-4D97-AF65-F5344CB8AC3E}">
        <p14:creationId xmlns:p14="http://schemas.microsoft.com/office/powerpoint/2010/main" val="64613187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6356352"/>
            <a:ext cx="2133600" cy="365125"/>
          </a:xfrm>
          <a:prstGeom prst="rect">
            <a:avLst/>
          </a:prstGeom>
        </p:spPr>
        <p:txBody>
          <a:bodyPr/>
          <a:lstStyle>
            <a:lvl1pPr>
              <a:defRPr/>
            </a:lvl1pPr>
          </a:lstStyle>
          <a:p>
            <a:endParaRPr lang="zh-CN" altLang="en-US" sz="1800">
              <a:solidFill>
                <a:schemeClr val="tx1"/>
              </a:solidFill>
              <a:latin typeface="Arial" pitchFamily="34" charset="0"/>
              <a:ea typeface="+mn-ea"/>
            </a:endParaRPr>
          </a:p>
        </p:txBody>
      </p:sp>
      <p:sp>
        <p:nvSpPr>
          <p:cNvPr id="4" name="页脚占位符 3"/>
          <p:cNvSpPr>
            <a:spLocks noGrp="1"/>
          </p:cNvSpPr>
          <p:nvPr>
            <p:ph type="ftr" sz="quarter" idx="11"/>
          </p:nvPr>
        </p:nvSpPr>
        <p:spPr>
          <a:xfrm>
            <a:off x="3124200" y="6356352"/>
            <a:ext cx="2895600" cy="365125"/>
          </a:xfrm>
          <a:prstGeom prst="rect">
            <a:avLst/>
          </a:prstGeom>
        </p:spPr>
        <p:txBody>
          <a:bodyPr/>
          <a:lstStyle>
            <a:lvl1pPr>
              <a:defRPr/>
            </a:lvl1pPr>
          </a:lstStyle>
          <a:p>
            <a:endParaRPr lang="zh-CN" altLang="zh-CN"/>
          </a:p>
        </p:txBody>
      </p:sp>
      <p:sp>
        <p:nvSpPr>
          <p:cNvPr id="5" name="灯片编号占位符 4"/>
          <p:cNvSpPr>
            <a:spLocks noGrp="1"/>
          </p:cNvSpPr>
          <p:nvPr>
            <p:ph type="sldNum" sz="quarter" idx="12"/>
          </p:nvPr>
        </p:nvSpPr>
        <p:spPr>
          <a:xfrm>
            <a:off x="6553200" y="6356352"/>
            <a:ext cx="2133600" cy="365125"/>
          </a:xfrm>
          <a:prstGeom prst="rect">
            <a:avLst/>
          </a:prstGeom>
        </p:spPr>
        <p:txBody>
          <a:bodyPr/>
          <a:lstStyle>
            <a:lvl1pPr>
              <a:defRPr/>
            </a:lvl1pPr>
          </a:lstStyle>
          <a:p>
            <a:fld id="{6200B321-7068-46BF-9887-1AD9BCC573B7}" type="slidenum">
              <a:rPr lang="zh-CN" altLang="en-US"/>
              <a:pPr/>
              <a:t>‹#›</a:t>
            </a:fld>
            <a:endParaRPr lang="zh-CN" altLang="en-US" sz="1800">
              <a:solidFill>
                <a:schemeClr val="tx1"/>
              </a:solidFill>
              <a:latin typeface="Arial" pitchFamily="34" charset="0"/>
              <a:ea typeface="+mn-ea"/>
            </a:endParaRPr>
          </a:p>
        </p:txBody>
      </p:sp>
    </p:spTree>
    <p:extLst>
      <p:ext uri="{BB962C8B-B14F-4D97-AF65-F5344CB8AC3E}">
        <p14:creationId xmlns:p14="http://schemas.microsoft.com/office/powerpoint/2010/main" val="296139626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650" y="6356351"/>
            <a:ext cx="2057400" cy="365125"/>
          </a:xfrm>
          <a:prstGeom prst="rect">
            <a:avLst/>
          </a:prstGeom>
        </p:spPr>
        <p:txBody>
          <a:bodyPr/>
          <a:lstStyle/>
          <a:p>
            <a:fld id="{577A2959-0C10-4D4C-A674-3C2ECCCE0237}" type="datetimeFigureOut">
              <a:rPr lang="zh-CN" altLang="en-US" smtClean="0"/>
              <a:t>2016/8/5</a:t>
            </a:fld>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B1FEFBFB-A620-4F4A-A411-FAE8F8E9E4AC}" type="slidenum">
              <a:rPr lang="zh-CN" altLang="en-US" smtClean="0"/>
              <a:t>‹#›</a:t>
            </a:fld>
            <a:endParaRPr lang="zh-CN" altLang="en-US"/>
          </a:p>
        </p:txBody>
      </p:sp>
    </p:spTree>
    <p:extLst>
      <p:ext uri="{BB962C8B-B14F-4D97-AF65-F5344CB8AC3E}">
        <p14:creationId xmlns:p14="http://schemas.microsoft.com/office/powerpoint/2010/main" val="36597686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403648" y="260648"/>
            <a:ext cx="7272808" cy="648072"/>
          </a:xfrm>
          <a:solidFill>
            <a:schemeClr val="bg1"/>
          </a:solidFill>
        </p:spPr>
        <p:txBody>
          <a:bodyPr>
            <a:normAutofit/>
          </a:bodyPr>
          <a:lstStyle>
            <a:lvl1pPr algn="l">
              <a:defRPr sz="2800">
                <a:solidFill>
                  <a:schemeClr val="tx1"/>
                </a:solidFill>
                <a:latin typeface="微软雅黑" pitchFamily="34" charset="-122"/>
                <a:ea typeface="微软雅黑" pitchFamily="34" charset="-122"/>
              </a:defRPr>
            </a:lvl1pPr>
          </a:lstStyle>
          <a:p>
            <a:r>
              <a:rPr lang="zh-CN" altLang="en-US" dirty="0" smtClean="0"/>
              <a:t>单击此处添加标题</a:t>
            </a:r>
            <a:endParaRPr lang="zh-CN" altLang="en-US" dirty="0"/>
          </a:p>
        </p:txBody>
      </p:sp>
      <p:sp>
        <p:nvSpPr>
          <p:cNvPr id="10" name="标题 1"/>
          <p:cNvSpPr txBox="1">
            <a:spLocks/>
          </p:cNvSpPr>
          <p:nvPr userDrawn="1"/>
        </p:nvSpPr>
        <p:spPr>
          <a:xfrm>
            <a:off x="7092280" y="6624736"/>
            <a:ext cx="2448272" cy="260648"/>
          </a:xfrm>
          <a:prstGeom prst="rect">
            <a:avLst/>
          </a:prstGeom>
          <a:noFill/>
        </p:spPr>
        <p:txBody>
          <a:bodyPr vert="horz" lIns="91440" tIns="45720" rIns="91440" bIns="45720" rtlCol="0" anchor="ctr">
            <a:normAutofit/>
          </a:bodyPr>
          <a:lstStyle>
            <a:lvl1pPr>
              <a:defRPr sz="4000">
                <a:solidFill>
                  <a:schemeClr val="tx1"/>
                </a:solidFill>
                <a:latin typeface="微软雅黑" pitchFamily="34" charset="-122"/>
                <a:ea typeface="微软雅黑" pitchFamily="34" charset="-122"/>
              </a:defRPr>
            </a:lvl1p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altLang="zh-CN" sz="1000" dirty="0" smtClean="0">
                <a:solidFill>
                  <a:schemeClr val="bg1"/>
                </a:solidFill>
              </a:rPr>
              <a:t>2014</a:t>
            </a:r>
            <a:r>
              <a:rPr lang="zh-CN" altLang="en-US" sz="1000" dirty="0" smtClean="0">
                <a:solidFill>
                  <a:schemeClr val="bg1"/>
                </a:solidFill>
              </a:rPr>
              <a:t> </a:t>
            </a:r>
            <a:r>
              <a:rPr lang="en-US" altLang="zh-CN" sz="1000" dirty="0" smtClean="0">
                <a:solidFill>
                  <a:schemeClr val="bg1"/>
                </a:solidFill>
              </a:rPr>
              <a:t>©</a:t>
            </a:r>
            <a:r>
              <a:rPr lang="zh-CN" altLang="en-US" sz="1000" dirty="0" smtClean="0">
                <a:solidFill>
                  <a:schemeClr val="bg1"/>
                </a:solidFill>
              </a:rPr>
              <a:t>谷安天下版权所有</a:t>
            </a:r>
          </a:p>
        </p:txBody>
      </p:sp>
      <p:sp>
        <p:nvSpPr>
          <p:cNvPr id="9" name="文本占位符 8"/>
          <p:cNvSpPr>
            <a:spLocks noGrp="1"/>
          </p:cNvSpPr>
          <p:nvPr>
            <p:ph type="body" sz="quarter" idx="13"/>
          </p:nvPr>
        </p:nvSpPr>
        <p:spPr>
          <a:xfrm>
            <a:off x="467544" y="1052736"/>
            <a:ext cx="8208912" cy="5328592"/>
          </a:xfrm>
        </p:spPr>
        <p:txBody>
          <a:bodyPr>
            <a:normAutofit/>
          </a:bodyPr>
          <a:lstStyle>
            <a:lvl1pPr>
              <a:buNone/>
              <a:defRPr sz="1600">
                <a:latin typeface="微软雅黑" pitchFamily="34" charset="-122"/>
                <a:ea typeface="微软雅黑" pitchFamily="34" charset="-122"/>
              </a:defRPr>
            </a:lvl1pPr>
          </a:lstStyle>
          <a:p>
            <a:pPr lvl="0"/>
            <a:endParaRPr lang="zh-CN" altLang="en-US" dirty="0" smtClean="0"/>
          </a:p>
        </p:txBody>
      </p:sp>
      <p:sp>
        <p:nvSpPr>
          <p:cNvPr id="8" name="标题 1"/>
          <p:cNvSpPr txBox="1">
            <a:spLocks/>
          </p:cNvSpPr>
          <p:nvPr userDrawn="1"/>
        </p:nvSpPr>
        <p:spPr>
          <a:xfrm>
            <a:off x="-396552" y="6597352"/>
            <a:ext cx="2448272" cy="260648"/>
          </a:xfrm>
          <a:prstGeom prst="rect">
            <a:avLst/>
          </a:prstGeom>
          <a:noFill/>
        </p:spPr>
        <p:txBody>
          <a:bodyPr vert="horz" lIns="91440" tIns="45720" rIns="91440" bIns="45720" rtlCol="0" anchor="ctr">
            <a:noAutofit/>
          </a:bodyPr>
          <a:lstStyle>
            <a:lvl1pPr>
              <a:defRPr sz="4000">
                <a:solidFill>
                  <a:schemeClr val="tx1"/>
                </a:solidFill>
                <a:latin typeface="微软雅黑" pitchFamily="34" charset="-122"/>
                <a:ea typeface="微软雅黑" pitchFamily="34" charset="-122"/>
              </a:defRPr>
            </a:lvl1p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altLang="zh-CN" sz="1400" dirty="0" smtClean="0">
                <a:solidFill>
                  <a:schemeClr val="bg1"/>
                </a:solidFill>
              </a:rPr>
              <a:t>www.gooann.com</a:t>
            </a:r>
            <a:endParaRPr lang="zh-CN" altLang="en-US" sz="1400" dirty="0" smtClean="0">
              <a:solidFill>
                <a:schemeClr val="bg1"/>
              </a:solidFill>
            </a:endParaRPr>
          </a:p>
        </p:txBody>
      </p:sp>
    </p:spTree>
    <p:extLst>
      <p:ext uri="{BB962C8B-B14F-4D97-AF65-F5344CB8AC3E}">
        <p14:creationId xmlns:p14="http://schemas.microsoft.com/office/powerpoint/2010/main" val="31254736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403648" y="260649"/>
            <a:ext cx="7560840" cy="850106"/>
          </a:xfrm>
          <a:solidFill>
            <a:schemeClr val="bg1"/>
          </a:solidFill>
        </p:spPr>
        <p:txBody>
          <a:bodyPr>
            <a:normAutofit/>
          </a:bodyPr>
          <a:lstStyle>
            <a:lvl1pPr algn="l">
              <a:defRPr sz="2800">
                <a:solidFill>
                  <a:schemeClr val="tx1"/>
                </a:solidFill>
                <a:latin typeface="微软雅黑" pitchFamily="34" charset="-122"/>
                <a:ea typeface="微软雅黑" pitchFamily="34" charset="-122"/>
              </a:defRPr>
            </a:lvl1pPr>
          </a:lstStyle>
          <a:p>
            <a:r>
              <a:rPr lang="zh-CN" altLang="en-US" dirty="0" smtClean="0"/>
              <a:t>单击此处添加标题</a:t>
            </a:r>
            <a:endParaRPr lang="zh-CN" altLang="en-US" dirty="0"/>
          </a:p>
        </p:txBody>
      </p:sp>
      <p:sp>
        <p:nvSpPr>
          <p:cNvPr id="9" name="文本占位符 8"/>
          <p:cNvSpPr>
            <a:spLocks noGrp="1"/>
          </p:cNvSpPr>
          <p:nvPr>
            <p:ph type="body" sz="quarter" idx="13" hasCustomPrompt="1"/>
          </p:nvPr>
        </p:nvSpPr>
        <p:spPr>
          <a:xfrm>
            <a:off x="179513" y="1052738"/>
            <a:ext cx="8569325" cy="3455987"/>
          </a:xfrm>
        </p:spPr>
        <p:txBody>
          <a:bodyPr>
            <a:normAutofit/>
          </a:bodyPr>
          <a:lstStyle>
            <a:lvl1pPr>
              <a:buNone/>
              <a:defRPr sz="1600">
                <a:latin typeface="微软雅黑" pitchFamily="34" charset="-122"/>
                <a:ea typeface="微软雅黑" pitchFamily="34" charset="-122"/>
              </a:defRPr>
            </a:lvl1pPr>
          </a:lstStyle>
          <a:p>
            <a:pPr lvl="0"/>
            <a:r>
              <a:rPr lang="zh-CN" altLang="en-US" dirty="0" smtClean="0"/>
              <a:t>正文</a:t>
            </a:r>
          </a:p>
        </p:txBody>
      </p:sp>
    </p:spTree>
    <p:extLst>
      <p:ext uri="{BB962C8B-B14F-4D97-AF65-F5344CB8AC3E}">
        <p14:creationId xmlns:p14="http://schemas.microsoft.com/office/powerpoint/2010/main" val="410002067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45028" y="274638"/>
            <a:ext cx="7937607" cy="696912"/>
          </a:xfrm>
        </p:spPr>
        <p:txBody>
          <a:bodyPr>
            <a:noAutofit/>
          </a:bodyPr>
          <a:lstStyle>
            <a:lvl1pPr algn="l">
              <a:defRPr sz="2800" b="0">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187532"/>
            <a:ext cx="8229600" cy="5094515"/>
          </a:xfrm>
        </p:spPr>
        <p:txBody>
          <a:bodyPr>
            <a:normAutofit/>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8715603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7" name="矩形 6"/>
          <p:cNvSpPr/>
          <p:nvPr userDrawn="1"/>
        </p:nvSpPr>
        <p:spPr>
          <a:xfrm>
            <a:off x="0" y="909309"/>
            <a:ext cx="9144000" cy="7199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44" tIns="34272" rIns="68544" bIns="34272" rtlCol="0" anchor="ctr"/>
          <a:lstStyle/>
          <a:p>
            <a:pPr algn="ctr"/>
            <a:endParaRPr lang="zh-CN" altLang="en-US" sz="1350"/>
          </a:p>
        </p:txBody>
      </p:sp>
    </p:spTree>
    <p:extLst>
      <p:ext uri="{BB962C8B-B14F-4D97-AF65-F5344CB8AC3E}">
        <p14:creationId xmlns:p14="http://schemas.microsoft.com/office/powerpoint/2010/main" val="1394863765"/>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4" name="Rectangle 4"/>
          <p:cNvSpPr>
            <a:spLocks noGrp="1" noChangeArrowheads="1"/>
          </p:cNvSpPr>
          <p:nvPr>
            <p:ph type="dt" sz="half" idx="10"/>
          </p:nvPr>
        </p:nvSpPr>
        <p:spPr>
          <a:xfrm>
            <a:off x="498475" y="6690449"/>
            <a:ext cx="1466850" cy="219075"/>
          </a:xfrm>
          <a:prstGeom prst="rect">
            <a:avLst/>
          </a:prstGeom>
          <a:ln/>
        </p:spPr>
        <p:txBody>
          <a:bodyPr/>
          <a:lstStyle>
            <a:lvl1pPr>
              <a:defRPr/>
            </a:lvl1pPr>
          </a:lstStyle>
          <a:p>
            <a:pPr>
              <a:defRPr/>
            </a:pPr>
            <a:fld id="{02C1AB6C-7D86-4913-BE28-903F4CDB9449}" type="datetime1">
              <a:rPr lang="zh-CN" altLang="en-US"/>
              <a:pPr>
                <a:defRPr/>
              </a:pPr>
              <a:t>2016/8/5</a:t>
            </a:fld>
            <a:endParaRPr lang="en-US" altLang="zh-CN" dirty="0"/>
          </a:p>
        </p:txBody>
      </p:sp>
      <p:sp>
        <p:nvSpPr>
          <p:cNvPr id="5" name="Rectangle 5"/>
          <p:cNvSpPr>
            <a:spLocks noGrp="1" noChangeArrowheads="1"/>
          </p:cNvSpPr>
          <p:nvPr>
            <p:ph type="ftr" sz="quarter" idx="11"/>
          </p:nvPr>
        </p:nvSpPr>
        <p:spPr>
          <a:xfrm>
            <a:off x="2133600" y="6629402"/>
            <a:ext cx="4457700" cy="219075"/>
          </a:xfrm>
          <a:prstGeom prst="rect">
            <a:avLst/>
          </a:prstGeom>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xfrm>
            <a:off x="8226426" y="6629402"/>
            <a:ext cx="758825" cy="219075"/>
          </a:xfrm>
          <a:prstGeom prst="rect">
            <a:avLst/>
          </a:prstGeom>
          <a:ln/>
        </p:spPr>
        <p:txBody>
          <a:bodyPr/>
          <a:lstStyle>
            <a:lvl1pPr>
              <a:defRPr/>
            </a:lvl1pPr>
          </a:lstStyle>
          <a:p>
            <a:pPr>
              <a:defRPr/>
            </a:pPr>
            <a:fld id="{09B652B7-E950-45D3-8CAA-4208928FE50B}" type="slidenum">
              <a:rPr lang="zh-CN" altLang="en-US"/>
              <a:pPr>
                <a:defRPr/>
              </a:pPr>
              <a:t>‹#›</a:t>
            </a:fld>
            <a:endParaRPr lang="en-US" altLang="zh-CN" dirty="0"/>
          </a:p>
        </p:txBody>
      </p:sp>
    </p:spTree>
    <p:extLst>
      <p:ext uri="{BB962C8B-B14F-4D97-AF65-F5344CB8AC3E}">
        <p14:creationId xmlns:p14="http://schemas.microsoft.com/office/powerpoint/2010/main" val="200698708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7" name="图片 6" descr="PPT底页2-01.jpg"/>
          <p:cNvPicPr>
            <a:picLocks noChangeAspect="1"/>
          </p:cNvPicPr>
          <p:nvPr userDrawn="1"/>
        </p:nvPicPr>
        <p:blipFill>
          <a:blip r:embed="rId2" cstate="print"/>
          <a:stretch>
            <a:fillRect/>
          </a:stretch>
        </p:blipFill>
        <p:spPr>
          <a:xfrm>
            <a:off x="0" y="413"/>
            <a:ext cx="9144000" cy="6839712"/>
          </a:xfrm>
          <a:prstGeom prst="rect">
            <a:avLst/>
          </a:prstGeom>
        </p:spPr>
      </p:pic>
      <p:cxnSp>
        <p:nvCxnSpPr>
          <p:cNvPr id="4" name="直接连接符 3"/>
          <p:cNvCxnSpPr/>
          <p:nvPr userDrawn="1"/>
        </p:nvCxnSpPr>
        <p:spPr>
          <a:xfrm>
            <a:off x="0" y="1527257"/>
            <a:ext cx="1786712" cy="1323"/>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1786712" y="1507806"/>
            <a:ext cx="796" cy="373001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2" descr="C:\Users\小黑\Desktop\PPT\未标题-1.png"/>
          <p:cNvPicPr>
            <a:picLocks noChangeAspect="1" noChangeArrowheads="1"/>
          </p:cNvPicPr>
          <p:nvPr userDrawn="1"/>
        </p:nvPicPr>
        <p:blipFill>
          <a:blip r:embed="rId3" cstate="print"/>
          <a:srcRect/>
          <a:stretch>
            <a:fillRect/>
          </a:stretch>
        </p:blipFill>
        <p:spPr bwMode="auto">
          <a:xfrm>
            <a:off x="428596" y="1289130"/>
            <a:ext cx="585788" cy="488157"/>
          </a:xfrm>
          <a:prstGeom prst="rect">
            <a:avLst/>
          </a:prstGeom>
          <a:noFill/>
        </p:spPr>
      </p:pic>
      <p:sp>
        <p:nvSpPr>
          <p:cNvPr id="8" name="椭圆 7"/>
          <p:cNvSpPr/>
          <p:nvPr userDrawn="1"/>
        </p:nvSpPr>
        <p:spPr>
          <a:xfrm>
            <a:off x="1683756" y="2406958"/>
            <a:ext cx="205909" cy="171591"/>
          </a:xfrm>
          <a:prstGeom prst="ellipse">
            <a:avLst/>
          </a:prstGeom>
          <a:solidFill>
            <a:srgbClr val="EE7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E7800"/>
              </a:solidFill>
            </a:endParaRPr>
          </a:p>
        </p:txBody>
      </p:sp>
      <p:sp>
        <p:nvSpPr>
          <p:cNvPr id="10" name="椭圆 9"/>
          <p:cNvSpPr/>
          <p:nvPr userDrawn="1"/>
        </p:nvSpPr>
        <p:spPr>
          <a:xfrm>
            <a:off x="1672602" y="3420268"/>
            <a:ext cx="205909" cy="171591"/>
          </a:xfrm>
          <a:prstGeom prst="ellipse">
            <a:avLst/>
          </a:prstGeom>
          <a:solidFill>
            <a:srgbClr val="EE7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E7800"/>
              </a:solidFill>
            </a:endParaRPr>
          </a:p>
        </p:txBody>
      </p:sp>
      <p:sp>
        <p:nvSpPr>
          <p:cNvPr id="12" name="椭圆 11"/>
          <p:cNvSpPr/>
          <p:nvPr userDrawn="1"/>
        </p:nvSpPr>
        <p:spPr>
          <a:xfrm>
            <a:off x="1683756" y="4433578"/>
            <a:ext cx="205909" cy="171591"/>
          </a:xfrm>
          <a:prstGeom prst="ellipse">
            <a:avLst/>
          </a:prstGeom>
          <a:solidFill>
            <a:srgbClr val="EE7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E7800"/>
              </a:solidFill>
            </a:endParaRPr>
          </a:p>
        </p:txBody>
      </p:sp>
      <p:sp>
        <p:nvSpPr>
          <p:cNvPr id="17" name="矩形 16"/>
          <p:cNvSpPr/>
          <p:nvPr userDrawn="1"/>
        </p:nvSpPr>
        <p:spPr>
          <a:xfrm>
            <a:off x="2073265" y="2019885"/>
            <a:ext cx="6338660" cy="2800767"/>
          </a:xfrm>
          <a:prstGeom prst="rect">
            <a:avLst/>
          </a:prstGeom>
        </p:spPr>
        <p:txBody>
          <a:bodyPr wrap="square">
            <a:spAutoFit/>
          </a:bodyPr>
          <a:lstStyle/>
          <a:p>
            <a:pPr algn="l">
              <a:lnSpc>
                <a:spcPct val="200000"/>
              </a:lnSpc>
            </a:pPr>
            <a:r>
              <a:rPr lang="zh-CN" altLang="en-US" sz="2400" b="1" dirty="0" smtClean="0">
                <a:solidFill>
                  <a:srgbClr val="003366"/>
                </a:solidFill>
                <a:effectLst/>
                <a:latin typeface="微软雅黑" pitchFamily="34" charset="-122"/>
                <a:ea typeface="微软雅黑" pitchFamily="34" charset="-122"/>
              </a:rPr>
              <a:t>一、</a:t>
            </a:r>
            <a:r>
              <a:rPr lang="en-US" altLang="zh-CN" sz="2400" b="1" kern="1200" dirty="0" smtClean="0">
                <a:solidFill>
                  <a:srgbClr val="003366"/>
                </a:solidFill>
                <a:effectLst/>
                <a:latin typeface="微软雅黑" pitchFamily="34" charset="-122"/>
                <a:ea typeface="微软雅黑" pitchFamily="34" charset="-122"/>
                <a:cs typeface="+mn-cs"/>
              </a:rPr>
              <a:t>”</a:t>
            </a:r>
            <a:r>
              <a:rPr lang="zh-CN" altLang="zh-CN" sz="2400" b="1" kern="1200" dirty="0" smtClean="0">
                <a:solidFill>
                  <a:srgbClr val="003366"/>
                </a:solidFill>
                <a:effectLst/>
                <a:latin typeface="微软雅黑" pitchFamily="34" charset="-122"/>
                <a:ea typeface="微软雅黑" pitchFamily="34" charset="-122"/>
                <a:cs typeface="+mn-cs"/>
              </a:rPr>
              <a:t>互联网</a:t>
            </a:r>
            <a:r>
              <a:rPr lang="en-US" altLang="zh-CN" sz="2400" b="1" kern="1200" dirty="0" smtClean="0">
                <a:solidFill>
                  <a:srgbClr val="003366"/>
                </a:solidFill>
                <a:effectLst/>
                <a:latin typeface="微软雅黑" pitchFamily="34" charset="-122"/>
                <a:ea typeface="微软雅黑" pitchFamily="34" charset="-122"/>
                <a:cs typeface="+mn-cs"/>
              </a:rPr>
              <a:t>+”</a:t>
            </a:r>
            <a:r>
              <a:rPr lang="zh-CN" altLang="en-US" sz="2400" b="1" kern="1200" dirty="0" smtClean="0">
                <a:solidFill>
                  <a:srgbClr val="003366"/>
                </a:solidFill>
                <a:effectLst/>
                <a:latin typeface="微软雅黑" pitchFamily="34" charset="-122"/>
                <a:ea typeface="微软雅黑" pitchFamily="34" charset="-122"/>
                <a:cs typeface="+mn-cs"/>
              </a:rPr>
              <a:t>带来的风险与挑战</a:t>
            </a:r>
            <a:endParaRPr lang="en-US" altLang="zh-CN" sz="2400" b="1" kern="1200" dirty="0" smtClean="0">
              <a:solidFill>
                <a:srgbClr val="003366"/>
              </a:solidFill>
              <a:effectLst/>
              <a:latin typeface="微软雅黑" pitchFamily="34" charset="-122"/>
              <a:ea typeface="微软雅黑" pitchFamily="34" charset="-122"/>
              <a:cs typeface="+mn-cs"/>
            </a:endParaRPr>
          </a:p>
          <a:p>
            <a:pPr algn="l">
              <a:lnSpc>
                <a:spcPct val="200000"/>
              </a:lnSpc>
            </a:pPr>
            <a:endParaRPr lang="en-US" altLang="zh-CN" sz="800" b="1" dirty="0" smtClean="0">
              <a:solidFill>
                <a:srgbClr val="003366"/>
              </a:solidFill>
              <a:effectLst/>
              <a:latin typeface="微软雅黑" pitchFamily="34" charset="-122"/>
              <a:ea typeface="微软雅黑" pitchFamily="34" charset="-122"/>
            </a:endParaRPr>
          </a:p>
          <a:p>
            <a:pPr algn="l">
              <a:lnSpc>
                <a:spcPct val="200000"/>
              </a:lnSpc>
            </a:pPr>
            <a:r>
              <a:rPr lang="zh-CN" altLang="en-US" sz="2400" b="1" dirty="0" smtClean="0">
                <a:solidFill>
                  <a:srgbClr val="003366"/>
                </a:solidFill>
                <a:effectLst/>
                <a:latin typeface="微软雅黑" pitchFamily="34" charset="-122"/>
                <a:ea typeface="微软雅黑" pitchFamily="34" charset="-122"/>
              </a:rPr>
              <a:t>二、</a:t>
            </a:r>
            <a:r>
              <a:rPr lang="en-US" altLang="zh-CN" sz="2400" b="1" kern="1200" dirty="0" smtClean="0">
                <a:solidFill>
                  <a:srgbClr val="003366"/>
                </a:solidFill>
                <a:effectLst/>
                <a:latin typeface="微软雅黑" pitchFamily="34" charset="-122"/>
                <a:ea typeface="微软雅黑" pitchFamily="34" charset="-122"/>
                <a:cs typeface="+mn-cs"/>
              </a:rPr>
              <a:t> ”</a:t>
            </a:r>
            <a:r>
              <a:rPr lang="zh-CN" altLang="zh-CN" sz="2400" b="1" kern="1200" dirty="0" smtClean="0">
                <a:solidFill>
                  <a:srgbClr val="003366"/>
                </a:solidFill>
                <a:effectLst/>
                <a:latin typeface="微软雅黑" pitchFamily="34" charset="-122"/>
                <a:ea typeface="微软雅黑" pitchFamily="34" charset="-122"/>
                <a:cs typeface="+mn-cs"/>
              </a:rPr>
              <a:t>互联网</a:t>
            </a:r>
            <a:r>
              <a:rPr lang="en-US" altLang="zh-CN" sz="2400" b="1" kern="1200" dirty="0" smtClean="0">
                <a:solidFill>
                  <a:srgbClr val="003366"/>
                </a:solidFill>
                <a:effectLst/>
                <a:latin typeface="微软雅黑" pitchFamily="34" charset="-122"/>
                <a:ea typeface="微软雅黑" pitchFamily="34" charset="-122"/>
                <a:cs typeface="+mn-cs"/>
              </a:rPr>
              <a:t>+”</a:t>
            </a:r>
            <a:r>
              <a:rPr lang="zh-CN" altLang="en-US" sz="2400" b="1" kern="1200" dirty="0" smtClean="0">
                <a:solidFill>
                  <a:srgbClr val="003366"/>
                </a:solidFill>
                <a:effectLst/>
                <a:latin typeface="微软雅黑" pitchFamily="34" charset="-122"/>
                <a:ea typeface="微软雅黑" pitchFamily="34" charset="-122"/>
                <a:cs typeface="+mn-cs"/>
              </a:rPr>
              <a:t>环境下的</a:t>
            </a:r>
            <a:r>
              <a:rPr lang="zh-CN" altLang="en-US" sz="2400" b="1" kern="1200" baseline="0" dirty="0" smtClean="0">
                <a:solidFill>
                  <a:srgbClr val="003366"/>
                </a:solidFill>
                <a:effectLst/>
                <a:latin typeface="微软雅黑" pitchFamily="34" charset="-122"/>
                <a:ea typeface="微软雅黑" pitchFamily="34" charset="-122"/>
                <a:cs typeface="+mn-cs"/>
              </a:rPr>
              <a:t> </a:t>
            </a:r>
            <a:r>
              <a:rPr lang="en-US" altLang="zh-CN" sz="2400" b="1" kern="1200" dirty="0" smtClean="0">
                <a:solidFill>
                  <a:srgbClr val="003366"/>
                </a:solidFill>
                <a:effectLst/>
                <a:latin typeface="微软雅黑" pitchFamily="34" charset="-122"/>
                <a:ea typeface="微软雅黑" pitchFamily="34" charset="-122"/>
                <a:cs typeface="+mn-cs"/>
              </a:rPr>
              <a:t>IT </a:t>
            </a:r>
            <a:r>
              <a:rPr lang="zh-CN" altLang="en-US" sz="2400" b="1" kern="1200" dirty="0" smtClean="0">
                <a:solidFill>
                  <a:srgbClr val="003366"/>
                </a:solidFill>
                <a:effectLst/>
                <a:latin typeface="微软雅黑" pitchFamily="34" charset="-122"/>
                <a:ea typeface="微软雅黑" pitchFamily="34" charset="-122"/>
                <a:cs typeface="+mn-cs"/>
              </a:rPr>
              <a:t>愿景</a:t>
            </a:r>
            <a:endParaRPr lang="en-US" altLang="zh-CN" sz="2400" b="1" kern="1200" dirty="0" smtClean="0">
              <a:solidFill>
                <a:srgbClr val="003366"/>
              </a:solidFill>
              <a:effectLst/>
              <a:latin typeface="微软雅黑" pitchFamily="34" charset="-122"/>
              <a:ea typeface="微软雅黑" pitchFamily="34" charset="-122"/>
              <a:cs typeface="+mn-cs"/>
            </a:endParaRPr>
          </a:p>
          <a:p>
            <a:pPr algn="l">
              <a:lnSpc>
                <a:spcPct val="200000"/>
              </a:lnSpc>
            </a:pPr>
            <a:r>
              <a:rPr lang="en-US" altLang="zh-CN" sz="800" b="1" kern="1200" dirty="0" smtClean="0">
                <a:solidFill>
                  <a:srgbClr val="003366"/>
                </a:solidFill>
                <a:effectLst/>
                <a:latin typeface="微软雅黑" pitchFamily="34" charset="-122"/>
                <a:ea typeface="微软雅黑" pitchFamily="34" charset="-122"/>
                <a:cs typeface="+mn-cs"/>
              </a:rPr>
              <a:t> </a:t>
            </a:r>
          </a:p>
          <a:p>
            <a:pPr algn="l">
              <a:lnSpc>
                <a:spcPct val="200000"/>
              </a:lnSpc>
            </a:pPr>
            <a:r>
              <a:rPr lang="zh-CN" altLang="en-US" sz="2400" b="1" kern="1200" dirty="0" smtClean="0">
                <a:solidFill>
                  <a:srgbClr val="003366"/>
                </a:solidFill>
                <a:effectLst/>
                <a:latin typeface="微软雅黑" pitchFamily="34" charset="-122"/>
                <a:ea typeface="微软雅黑" pitchFamily="34" charset="-122"/>
                <a:cs typeface="+mn-cs"/>
              </a:rPr>
              <a:t>三、</a:t>
            </a:r>
            <a:r>
              <a:rPr lang="en-US" altLang="zh-CN" sz="2400" b="1" kern="1200" dirty="0" smtClean="0">
                <a:solidFill>
                  <a:srgbClr val="003366"/>
                </a:solidFill>
                <a:effectLst/>
                <a:latin typeface="微软雅黑" pitchFamily="34" charset="-122"/>
                <a:ea typeface="微软雅黑" pitchFamily="34" charset="-122"/>
                <a:cs typeface="+mn-cs"/>
              </a:rPr>
              <a:t> ”</a:t>
            </a:r>
            <a:r>
              <a:rPr lang="zh-CN" altLang="zh-CN" sz="2400" b="1" kern="1200" dirty="0" smtClean="0">
                <a:solidFill>
                  <a:srgbClr val="003366"/>
                </a:solidFill>
                <a:effectLst/>
                <a:latin typeface="微软雅黑" pitchFamily="34" charset="-122"/>
                <a:ea typeface="微软雅黑" pitchFamily="34" charset="-122"/>
                <a:cs typeface="+mn-cs"/>
              </a:rPr>
              <a:t>互联网</a:t>
            </a:r>
            <a:r>
              <a:rPr lang="en-US" altLang="zh-CN" sz="2400" b="1" kern="1200" dirty="0" smtClean="0">
                <a:solidFill>
                  <a:srgbClr val="003366"/>
                </a:solidFill>
                <a:effectLst/>
                <a:latin typeface="微软雅黑" pitchFamily="34" charset="-122"/>
                <a:ea typeface="微软雅黑" pitchFamily="34" charset="-122"/>
                <a:cs typeface="+mn-cs"/>
              </a:rPr>
              <a:t>+”IT</a:t>
            </a:r>
            <a:r>
              <a:rPr lang="zh-CN" altLang="en-US" sz="2400" b="1" kern="1200" dirty="0" smtClean="0">
                <a:solidFill>
                  <a:srgbClr val="003366"/>
                </a:solidFill>
                <a:effectLst/>
                <a:latin typeface="微软雅黑" pitchFamily="34" charset="-122"/>
                <a:ea typeface="微软雅黑" pitchFamily="34" charset="-122"/>
                <a:cs typeface="+mn-cs"/>
              </a:rPr>
              <a:t>管控与审计实践</a:t>
            </a:r>
            <a:endParaRPr lang="en-US" altLang="zh-CN" sz="2400" b="1" kern="1200" dirty="0" smtClean="0">
              <a:solidFill>
                <a:srgbClr val="003366"/>
              </a:solidFill>
              <a:effectLst/>
              <a:latin typeface="微软雅黑" pitchFamily="34" charset="-122"/>
              <a:ea typeface="微软雅黑" pitchFamily="34" charset="-122"/>
              <a:cs typeface="+mn-cs"/>
            </a:endParaRPr>
          </a:p>
        </p:txBody>
      </p:sp>
    </p:spTree>
    <p:extLst>
      <p:ext uri="{BB962C8B-B14F-4D97-AF65-F5344CB8AC3E}">
        <p14:creationId xmlns:p14="http://schemas.microsoft.com/office/powerpoint/2010/main" val="243781028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6356352"/>
            <a:ext cx="21336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3124200" y="6356352"/>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2"/>
            <a:ext cx="2133600" cy="365125"/>
          </a:xfrm>
          <a:prstGeom prst="rect">
            <a:avLst/>
          </a:prstGeom>
        </p:spPr>
        <p:txBody>
          <a:bodyPr/>
          <a:lstStyle/>
          <a:p>
            <a:fld id="{C86A5FAE-1F4D-42CA-A089-AF29C68651F4}" type="slidenum">
              <a:rPr lang="zh-CN" altLang="en-US" smtClean="0"/>
              <a:pPr/>
              <a:t>‹#›</a:t>
            </a:fld>
            <a:endParaRPr lang="zh-CN" altLang="en-US"/>
          </a:p>
        </p:txBody>
      </p:sp>
    </p:spTree>
    <p:extLst>
      <p:ext uri="{BB962C8B-B14F-4D97-AF65-F5344CB8AC3E}">
        <p14:creationId xmlns:p14="http://schemas.microsoft.com/office/powerpoint/2010/main" val="15768715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356352"/>
            <a:ext cx="21336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3124200" y="6356352"/>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2"/>
            <a:ext cx="2133600" cy="365125"/>
          </a:xfrm>
          <a:prstGeom prst="rect">
            <a:avLst/>
          </a:prstGeom>
        </p:spPr>
        <p:txBody>
          <a:bodyPr/>
          <a:lstStyle/>
          <a:p>
            <a:fld id="{C86A5FAE-1F4D-42CA-A089-AF29C68651F4}" type="slidenum">
              <a:rPr lang="zh-CN" altLang="en-US" smtClean="0"/>
              <a:pPr/>
              <a:t>‹#›</a:t>
            </a:fld>
            <a:endParaRPr lang="zh-CN" altLang="en-US"/>
          </a:p>
        </p:txBody>
      </p:sp>
    </p:spTree>
    <p:extLst>
      <p:ext uri="{BB962C8B-B14F-4D97-AF65-F5344CB8AC3E}">
        <p14:creationId xmlns:p14="http://schemas.microsoft.com/office/powerpoint/2010/main" val="1214702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4"/>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7" y="1535114"/>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6356352"/>
            <a:ext cx="21336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3124200" y="6356352"/>
            <a:ext cx="28956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6356352"/>
            <a:ext cx="2133600" cy="365125"/>
          </a:xfrm>
          <a:prstGeom prst="rect">
            <a:avLst/>
          </a:prstGeom>
        </p:spPr>
        <p:txBody>
          <a:bodyPr/>
          <a:lstStyle/>
          <a:p>
            <a:fld id="{C86A5FAE-1F4D-42CA-A089-AF29C68651F4}" type="slidenum">
              <a:rPr lang="zh-CN" altLang="en-US" smtClean="0"/>
              <a:pPr/>
              <a:t>‹#›</a:t>
            </a:fld>
            <a:endParaRPr lang="zh-CN" altLang="en-US"/>
          </a:p>
        </p:txBody>
      </p:sp>
    </p:spTree>
    <p:extLst>
      <p:ext uri="{BB962C8B-B14F-4D97-AF65-F5344CB8AC3E}">
        <p14:creationId xmlns:p14="http://schemas.microsoft.com/office/powerpoint/2010/main" val="4204686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6356352"/>
            <a:ext cx="21336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3124200" y="6356352"/>
            <a:ext cx="28956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6356352"/>
            <a:ext cx="2133600" cy="365125"/>
          </a:xfrm>
          <a:prstGeom prst="rect">
            <a:avLst/>
          </a:prstGeom>
        </p:spPr>
        <p:txBody>
          <a:bodyPr/>
          <a:lstStyle/>
          <a:p>
            <a:fld id="{C86A5FAE-1F4D-42CA-A089-AF29C68651F4}" type="slidenum">
              <a:rPr lang="zh-CN" altLang="en-US" smtClean="0"/>
              <a:pPr/>
              <a:t>‹#›</a:t>
            </a:fld>
            <a:endParaRPr lang="zh-CN" altLang="en-US"/>
          </a:p>
        </p:txBody>
      </p:sp>
    </p:spTree>
    <p:extLst>
      <p:ext uri="{BB962C8B-B14F-4D97-AF65-F5344CB8AC3E}">
        <p14:creationId xmlns:p14="http://schemas.microsoft.com/office/powerpoint/2010/main" val="538632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2"/>
            <a:ext cx="2133600" cy="365125"/>
          </a:xfrm>
          <a:prstGeom prst="rect">
            <a:avLst/>
          </a:prstGeom>
        </p:spPr>
        <p:txBody>
          <a:bodyPr/>
          <a:lstStyle/>
          <a:p>
            <a:endParaRPr lang="zh-CN" altLang="en-US"/>
          </a:p>
        </p:txBody>
      </p:sp>
      <p:sp>
        <p:nvSpPr>
          <p:cNvPr id="3" name="页脚占位符 2"/>
          <p:cNvSpPr>
            <a:spLocks noGrp="1"/>
          </p:cNvSpPr>
          <p:nvPr>
            <p:ph type="ftr" sz="quarter" idx="11"/>
          </p:nvPr>
        </p:nvSpPr>
        <p:spPr>
          <a:xfrm>
            <a:off x="3124200" y="6356352"/>
            <a:ext cx="28956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6356352"/>
            <a:ext cx="2133600" cy="365125"/>
          </a:xfrm>
          <a:prstGeom prst="rect">
            <a:avLst/>
          </a:prstGeom>
        </p:spPr>
        <p:txBody>
          <a:bodyPr/>
          <a:lstStyle/>
          <a:p>
            <a:fld id="{C86A5FAE-1F4D-42CA-A089-AF29C68651F4}" type="slidenum">
              <a:rPr lang="zh-CN" altLang="en-US" smtClean="0"/>
              <a:pPr/>
              <a:t>‹#›</a:t>
            </a:fld>
            <a:endParaRPr lang="zh-CN" altLang="en-US"/>
          </a:p>
        </p:txBody>
      </p:sp>
    </p:spTree>
    <p:extLst>
      <p:ext uri="{BB962C8B-B14F-4D97-AF65-F5344CB8AC3E}">
        <p14:creationId xmlns:p14="http://schemas.microsoft.com/office/powerpoint/2010/main" val="3591664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1"/>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2"/>
            <a:ext cx="21336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3124200" y="6356352"/>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2"/>
            <a:ext cx="2133600" cy="365125"/>
          </a:xfrm>
          <a:prstGeom prst="rect">
            <a:avLst/>
          </a:prstGeom>
        </p:spPr>
        <p:txBody>
          <a:bodyPr/>
          <a:lstStyle/>
          <a:p>
            <a:fld id="{C86A5FAE-1F4D-42CA-A089-AF29C68651F4}" type="slidenum">
              <a:rPr lang="zh-CN" altLang="en-US" smtClean="0"/>
              <a:pPr/>
              <a:t>‹#›</a:t>
            </a:fld>
            <a:endParaRPr lang="zh-CN" altLang="en-US"/>
          </a:p>
        </p:txBody>
      </p:sp>
    </p:spTree>
    <p:extLst>
      <p:ext uri="{BB962C8B-B14F-4D97-AF65-F5344CB8AC3E}">
        <p14:creationId xmlns:p14="http://schemas.microsoft.com/office/powerpoint/2010/main" val="1732941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4.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3" cstate="print">
            <a:alphaModFix amt="9200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056903" y="382218"/>
            <a:ext cx="7882701" cy="509133"/>
          </a:xfrm>
          <a:prstGeom prst="rect">
            <a:avLst/>
          </a:prstGeom>
        </p:spPr>
        <p:txBody>
          <a:bodyPr vert="horz" lIns="91440" tIns="45720" rIns="91440" bIns="45720" rtlCol="0" anchor="ctr">
            <a:no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950026"/>
            <a:ext cx="8229600" cy="532014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TextBox 6"/>
          <p:cNvSpPr txBox="1"/>
          <p:nvPr/>
        </p:nvSpPr>
        <p:spPr>
          <a:xfrm>
            <a:off x="7308304" y="6536378"/>
            <a:ext cx="1872208" cy="461665"/>
          </a:xfrm>
          <a:prstGeom prst="rect">
            <a:avLst/>
          </a:prstGeom>
          <a:noFill/>
        </p:spPr>
        <p:txBody>
          <a:bodyPr wrap="square" rtlCol="0">
            <a:spAutoFit/>
          </a:bodyPr>
          <a:lstStyle/>
          <a:p>
            <a:r>
              <a:rPr lang="en-US" altLang="zh-CN" sz="1200" dirty="0" smtClean="0">
                <a:solidFill>
                  <a:schemeClr val="bg1"/>
                </a:solidFill>
                <a:latin typeface="楷体" pitchFamily="49" charset="-122"/>
                <a:ea typeface="楷体" pitchFamily="49" charset="-122"/>
              </a:rPr>
              <a:t>© 2012</a:t>
            </a:r>
            <a:r>
              <a:rPr lang="zh-CN" altLang="en-US" sz="1200" dirty="0" smtClean="0">
                <a:solidFill>
                  <a:schemeClr val="bg1"/>
                </a:solidFill>
                <a:latin typeface="楷体" pitchFamily="49" charset="-122"/>
                <a:ea typeface="楷体" pitchFamily="49" charset="-122"/>
              </a:rPr>
              <a:t>谷安天下版权所有</a:t>
            </a:r>
            <a:endParaRPr lang="zh-CN" altLang="en-US" sz="1200" dirty="0">
              <a:solidFill>
                <a:schemeClr val="bg1"/>
              </a:solidFill>
              <a:latin typeface="楷体" pitchFamily="49" charset="-122"/>
              <a:ea typeface="楷体" pitchFamily="49" charset="-122"/>
            </a:endParaRPr>
          </a:p>
        </p:txBody>
      </p:sp>
      <p:pic>
        <p:nvPicPr>
          <p:cNvPr id="8" name="Picture 11" descr="E:\公司素材\公司LOGO\白色透明LOGO.png"/>
          <p:cNvPicPr>
            <a:picLocks noChangeAspect="1" noChangeArrowheads="1"/>
          </p:cNvPicPr>
          <p:nvPr/>
        </p:nvPicPr>
        <p:blipFill>
          <a:blip r:embed="rId24" cstate="print"/>
          <a:srcRect/>
          <a:stretch>
            <a:fillRect/>
          </a:stretch>
        </p:blipFill>
        <p:spPr bwMode="auto">
          <a:xfrm>
            <a:off x="107504" y="6381329"/>
            <a:ext cx="1152128" cy="576064"/>
          </a:xfrm>
          <a:prstGeom prst="rect">
            <a:avLst/>
          </a:prstGeom>
          <a:noFill/>
        </p:spPr>
      </p:pic>
      <p:cxnSp>
        <p:nvCxnSpPr>
          <p:cNvPr id="5" name="直接连接符 4"/>
          <p:cNvCxnSpPr/>
          <p:nvPr userDrawn="1"/>
        </p:nvCxnSpPr>
        <p:spPr>
          <a:xfrm>
            <a:off x="0" y="871369"/>
            <a:ext cx="4572000" cy="0"/>
          </a:xfrm>
          <a:prstGeom prst="line">
            <a:avLst/>
          </a:prstGeom>
          <a:ln w="19050">
            <a:solidFill>
              <a:srgbClr val="EE8214"/>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userDrawn="1"/>
        </p:nvPicPr>
        <p:blipFill>
          <a:blip r:embed="rId25"/>
          <a:stretch>
            <a:fillRect/>
          </a:stretch>
        </p:blipFill>
        <p:spPr>
          <a:xfrm>
            <a:off x="7915275" y="6355036"/>
            <a:ext cx="1228725" cy="314325"/>
          </a:xfrm>
          <a:prstGeom prst="rect">
            <a:avLst/>
          </a:prstGeom>
        </p:spPr>
      </p:pic>
      <p:pic>
        <p:nvPicPr>
          <p:cNvPr id="11" name="Picture 4" descr="E:\公司素材\公司LOGO\透明.png"/>
          <p:cNvPicPr>
            <a:picLocks noChangeAspect="1" noChangeArrowheads="1"/>
          </p:cNvPicPr>
          <p:nvPr userDrawn="1"/>
        </p:nvPicPr>
        <p:blipFill>
          <a:blip r:embed="rId26" cstate="print"/>
          <a:srcRect/>
          <a:stretch>
            <a:fillRect/>
          </a:stretch>
        </p:blipFill>
        <p:spPr bwMode="auto">
          <a:xfrm>
            <a:off x="7998780" y="6413202"/>
            <a:ext cx="878151" cy="280333"/>
          </a:xfrm>
          <a:prstGeom prst="rect">
            <a:avLst/>
          </a:prstGeom>
          <a:noFill/>
          <a:ln w="9525">
            <a:noFill/>
            <a:miter lim="800000"/>
            <a:headEnd/>
            <a:tailEnd/>
          </a:ln>
        </p:spPr>
      </p:pic>
    </p:spTree>
    <p:extLst>
      <p:ext uri="{BB962C8B-B14F-4D97-AF65-F5344CB8AC3E}">
        <p14:creationId xmlns:p14="http://schemas.microsoft.com/office/powerpoint/2010/main" val="2138765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86"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7" r:id="rId15"/>
    <p:sldLayoutId id="2147483688" r:id="rId16"/>
    <p:sldLayoutId id="2147483661" r:id="rId17"/>
    <p:sldLayoutId id="2147483689" r:id="rId18"/>
    <p:sldLayoutId id="2147483701" r:id="rId19"/>
    <p:sldLayoutId id="2147483702" r:id="rId20"/>
    <p:sldLayoutId id="2147483704" r:id="rId21"/>
  </p:sldLayoutIdLst>
  <p:timing>
    <p:tnLst>
      <p:par>
        <p:cTn id="1" dur="indefinite" restart="never" nodeType="tmRoot"/>
      </p:par>
    </p:tnLst>
  </p:timing>
  <p:hf hdr="0" ftr="0" dt="0"/>
  <p:txStyles>
    <p:titleStyle>
      <a:lvl1pPr algn="l" defTabSz="914400" rtl="0" eaLnBrk="1" latinLnBrk="0" hangingPunct="1">
        <a:spcBef>
          <a:spcPct val="0"/>
        </a:spcBef>
        <a:buNone/>
        <a:defRPr lang="zh-CN" altLang="en-US" sz="2800" b="0" kern="1200" dirty="0">
          <a:solidFill>
            <a:schemeClr val="tx1"/>
          </a:solidFill>
          <a:effectLst/>
          <a:latin typeface="黑体" panose="02010609060101010101" pitchFamily="49" charset="-122"/>
          <a:ea typeface="黑体" panose="02010609060101010101" pitchFamily="49" charset="-122"/>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1.xml"/><Relationship Id="rId5" Type="http://schemas.openxmlformats.org/officeDocument/2006/relationships/hyperlink" Target="Links/&#20013;&#22269;&#8220;&#20114;&#32852;&#32593;+&#8221;&#34892;&#21160;&#30334;&#20339;&#23454;&#36341;&#26696;&#20363;.docx" TargetMode="External"/><Relationship Id="rId4" Type="http://schemas.openxmlformats.org/officeDocument/2006/relationships/hyperlink" Target="Links/&#28023;&#23572;&#20114;&#32852;&#24037;&#21378;&#20837;&#22269;&#23478;&#8220;&#20114;&#32852;&#32593;+&#8221;&#30334;&#20339;&#23454;&#36341;&#26696;&#20363;.docx"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1.xml"/><Relationship Id="rId5" Type="http://schemas.openxmlformats.org/officeDocument/2006/relationships/hyperlink" Target="Links/&#20114;&#32852;&#32593;&#24212;&#29992;&#30340;IT&#26381;&#21153;&#36816;&#33829;&#27969;&#31243;.pptx" TargetMode="Externa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1.xml"/><Relationship Id="rId5" Type="http://schemas.openxmlformats.org/officeDocument/2006/relationships/hyperlink" Target="Links/&#22522;&#20110;&#23041;&#32961;&#24773;&#25253;&#30340;&#20114;&#32852;&#32593;&#24212;&#29992;&#24320;&#21457;&#23433;&#20840;&#31649;&#29702;&#24179;&#21488;.pptx" TargetMode="Externa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1.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hyperlink" Target="Links/Facebook&#8220;&#21313;&#24180;&#36335;&#32447;&#22270;&#8221;&#23637;&#29616;&#34013;&#22270;.docx"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15371" y="499417"/>
            <a:ext cx="3543662" cy="400110"/>
          </a:xfrm>
          <a:prstGeom prst="rect">
            <a:avLst/>
          </a:prstGeom>
        </p:spPr>
        <p:txBody>
          <a:bodyPr wrap="none">
            <a:spAutoFit/>
          </a:bodyPr>
          <a:lstStyle/>
          <a:p>
            <a:r>
              <a:rPr lang="en-US" altLang="zh-CN" sz="2000" b="1" dirty="0" smtClean="0">
                <a:solidFill>
                  <a:prstClr val="black"/>
                </a:solidFill>
                <a:latin typeface="Adobe 黑体 Std R" pitchFamily="34" charset="-122"/>
                <a:ea typeface="Adobe 黑体 Std R" pitchFamily="34" charset="-122"/>
              </a:rPr>
              <a:t>ISACA</a:t>
            </a:r>
            <a:r>
              <a:rPr lang="zh-CN" altLang="en-US" sz="2000" b="1" dirty="0" smtClean="0">
                <a:solidFill>
                  <a:prstClr val="black"/>
                </a:solidFill>
                <a:latin typeface="Adobe 黑体 Std R" pitchFamily="34" charset="-122"/>
                <a:ea typeface="Adobe 黑体 Std R" pitchFamily="34" charset="-122"/>
              </a:rPr>
              <a:t>启程中国大会－</a:t>
            </a:r>
            <a:r>
              <a:rPr lang="zh-CN" altLang="en-US" sz="2000" b="1" dirty="0">
                <a:solidFill>
                  <a:prstClr val="black"/>
                </a:solidFill>
                <a:latin typeface="Adobe 黑体 Std R" pitchFamily="34" charset="-122"/>
                <a:ea typeface="Adobe 黑体 Std R" pitchFamily="34" charset="-122"/>
              </a:rPr>
              <a:t>南京</a:t>
            </a:r>
            <a:r>
              <a:rPr lang="zh-CN" altLang="en-US" sz="2000" b="1" dirty="0" smtClean="0">
                <a:solidFill>
                  <a:prstClr val="black"/>
                </a:solidFill>
                <a:latin typeface="Adobe 黑体 Std R" pitchFamily="34" charset="-122"/>
                <a:ea typeface="Adobe 黑体 Std R" pitchFamily="34" charset="-122"/>
              </a:rPr>
              <a:t>站</a:t>
            </a:r>
            <a:endParaRPr lang="zh-CN" altLang="en-US" sz="2000" b="1" dirty="0">
              <a:solidFill>
                <a:prstClr val="black"/>
              </a:solidFill>
              <a:latin typeface="微软雅黑" pitchFamily="34" charset="-122"/>
              <a:ea typeface="微软雅黑" pitchFamily="34" charset="-122"/>
            </a:endParaRPr>
          </a:p>
        </p:txBody>
      </p:sp>
      <p:sp>
        <p:nvSpPr>
          <p:cNvPr id="6" name="矩形 5"/>
          <p:cNvSpPr/>
          <p:nvPr/>
        </p:nvSpPr>
        <p:spPr>
          <a:xfrm>
            <a:off x="1445412" y="3558888"/>
            <a:ext cx="7579319" cy="584775"/>
          </a:xfrm>
          <a:prstGeom prst="rect">
            <a:avLst/>
          </a:prstGeom>
        </p:spPr>
        <p:txBody>
          <a:bodyPr wrap="none">
            <a:spAutoFit/>
          </a:bodyPr>
          <a:lstStyle/>
          <a:p>
            <a:r>
              <a:rPr lang="zh-CN" altLang="en-US" sz="3200" b="1" dirty="0" smtClean="0">
                <a:solidFill>
                  <a:srgbClr val="F79646">
                    <a:lumMod val="75000"/>
                  </a:srgbClr>
                </a:solidFill>
                <a:effectLst>
                  <a:outerShdw blurRad="38100" dist="38100" dir="2700000" algn="tl">
                    <a:srgbClr val="000000">
                      <a:alpha val="43137"/>
                    </a:srgbClr>
                  </a:outerShdw>
                </a:effectLst>
                <a:latin typeface="微软雅黑" pitchFamily="34" charset="-122"/>
                <a:ea typeface="微软雅黑" pitchFamily="34" charset="-122"/>
              </a:rPr>
              <a:t>“互联网</a:t>
            </a:r>
            <a:r>
              <a:rPr lang="en-US" altLang="zh-CN" sz="3200" b="1" dirty="0" smtClean="0">
                <a:solidFill>
                  <a:srgbClr val="F79646">
                    <a:lumMod val="75000"/>
                  </a:srgbClr>
                </a:solidFill>
                <a:effectLst>
                  <a:outerShdw blurRad="38100" dist="38100" dir="2700000" algn="tl">
                    <a:srgbClr val="000000">
                      <a:alpha val="43137"/>
                    </a:srgbClr>
                  </a:outerShdw>
                </a:effectLst>
                <a:latin typeface="微软雅黑" pitchFamily="34" charset="-122"/>
                <a:ea typeface="微软雅黑" pitchFamily="34" charset="-122"/>
              </a:rPr>
              <a:t>+</a:t>
            </a:r>
            <a:r>
              <a:rPr lang="zh-CN" altLang="en-US" sz="3200" b="1" dirty="0" smtClean="0">
                <a:solidFill>
                  <a:srgbClr val="F79646">
                    <a:lumMod val="75000"/>
                  </a:srgbClr>
                </a:solidFill>
                <a:effectLst>
                  <a:outerShdw blurRad="38100" dist="38100" dir="2700000" algn="tl">
                    <a:srgbClr val="000000">
                      <a:alpha val="43137"/>
                    </a:srgbClr>
                  </a:outerShdw>
                </a:effectLst>
                <a:latin typeface="微软雅黑" pitchFamily="34" charset="-122"/>
                <a:ea typeface="微软雅黑" pitchFamily="34" charset="-122"/>
              </a:rPr>
              <a:t>”环境下的 </a:t>
            </a:r>
            <a:r>
              <a:rPr lang="en-US" altLang="zh-CN" sz="3200" b="1" dirty="0" smtClean="0">
                <a:solidFill>
                  <a:srgbClr val="F79646">
                    <a:lumMod val="75000"/>
                  </a:srgbClr>
                </a:solidFill>
                <a:effectLst>
                  <a:outerShdw blurRad="38100" dist="38100" dir="2700000" algn="tl">
                    <a:srgbClr val="000000">
                      <a:alpha val="43137"/>
                    </a:srgbClr>
                  </a:outerShdw>
                </a:effectLst>
                <a:latin typeface="微软雅黑" pitchFamily="34" charset="-122"/>
                <a:ea typeface="微软雅黑" pitchFamily="34" charset="-122"/>
              </a:rPr>
              <a:t>IT</a:t>
            </a:r>
            <a:r>
              <a:rPr lang="zh-CN" altLang="en-US" sz="3200" b="1" dirty="0" smtClean="0">
                <a:solidFill>
                  <a:srgbClr val="F79646">
                    <a:lumMod val="75000"/>
                  </a:srgbClr>
                </a:solidFill>
                <a:effectLst>
                  <a:outerShdw blurRad="38100" dist="38100" dir="2700000" algn="tl">
                    <a:srgbClr val="000000">
                      <a:alpha val="43137"/>
                    </a:srgbClr>
                  </a:outerShdw>
                </a:effectLst>
                <a:latin typeface="微软雅黑" pitchFamily="34" charset="-122"/>
                <a:ea typeface="微软雅黑" pitchFamily="34" charset="-122"/>
              </a:rPr>
              <a:t>风险控制与审计</a:t>
            </a:r>
            <a:endParaRPr lang="zh-CN" altLang="en-US" sz="3200" b="1" dirty="0">
              <a:solidFill>
                <a:srgbClr val="F79646">
                  <a:lumMod val="75000"/>
                </a:srgb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7" name="矩形 6"/>
          <p:cNvSpPr/>
          <p:nvPr/>
        </p:nvSpPr>
        <p:spPr>
          <a:xfrm>
            <a:off x="3785953" y="6283294"/>
            <a:ext cx="1877437" cy="369332"/>
          </a:xfrm>
          <a:prstGeom prst="rect">
            <a:avLst/>
          </a:prstGeom>
        </p:spPr>
        <p:txBody>
          <a:bodyPr wrap="none">
            <a:spAutoFit/>
          </a:bodyPr>
          <a:lstStyle/>
          <a:p>
            <a:r>
              <a:rPr lang="en-US" altLang="zh-CN" dirty="0" smtClean="0">
                <a:solidFill>
                  <a:prstClr val="black"/>
                </a:solidFill>
                <a:latin typeface="微软雅黑" pitchFamily="34" charset="-122"/>
                <a:ea typeface="微软雅黑" pitchFamily="34" charset="-122"/>
              </a:rPr>
              <a:t>2016</a:t>
            </a:r>
            <a:r>
              <a:rPr lang="zh-CN" altLang="en-US" dirty="0" smtClean="0">
                <a:solidFill>
                  <a:prstClr val="black"/>
                </a:solidFill>
                <a:latin typeface="微软雅黑" pitchFamily="34" charset="-122"/>
                <a:ea typeface="微软雅黑" pitchFamily="34" charset="-122"/>
              </a:rPr>
              <a:t>年８月５日</a:t>
            </a:r>
            <a:endParaRPr lang="zh-CN" altLang="en-US" dirty="0">
              <a:solidFill>
                <a:prstClr val="black"/>
              </a:solidFill>
              <a:latin typeface="微软雅黑" pitchFamily="34" charset="-122"/>
              <a:ea typeface="微软雅黑" pitchFamily="34" charset="-122"/>
            </a:endParaRPr>
          </a:p>
        </p:txBody>
      </p:sp>
      <p:sp>
        <p:nvSpPr>
          <p:cNvPr id="9" name="Rectangle 2"/>
          <p:cNvSpPr txBox="1">
            <a:spLocks noChangeArrowheads="1"/>
          </p:cNvSpPr>
          <p:nvPr/>
        </p:nvSpPr>
        <p:spPr bwMode="auto">
          <a:xfrm>
            <a:off x="2155793" y="4876620"/>
            <a:ext cx="5294859" cy="97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Futura Bk" charset="-122"/>
                <a:ea typeface="宋体" pitchFamily="2" charset="-122"/>
              </a:defRPr>
            </a:lvl1pPr>
            <a:lvl2pPr marL="742950" indent="-285750" eaLnBrk="0" hangingPunct="0">
              <a:defRPr>
                <a:solidFill>
                  <a:schemeClr val="tx1"/>
                </a:solidFill>
                <a:latin typeface="Futura Bk" charset="-122"/>
                <a:ea typeface="宋体" pitchFamily="2" charset="-122"/>
              </a:defRPr>
            </a:lvl2pPr>
            <a:lvl3pPr marL="1143000" indent="-228600" eaLnBrk="0" hangingPunct="0">
              <a:defRPr>
                <a:solidFill>
                  <a:schemeClr val="tx1"/>
                </a:solidFill>
                <a:latin typeface="Futura Bk" charset="-122"/>
                <a:ea typeface="宋体" pitchFamily="2" charset="-122"/>
              </a:defRPr>
            </a:lvl3pPr>
            <a:lvl4pPr marL="1600200" indent="-228600" eaLnBrk="0" hangingPunct="0">
              <a:defRPr>
                <a:solidFill>
                  <a:schemeClr val="tx1"/>
                </a:solidFill>
                <a:latin typeface="Futura Bk" charset="-122"/>
                <a:ea typeface="宋体" pitchFamily="2" charset="-122"/>
              </a:defRPr>
            </a:lvl4pPr>
            <a:lvl5pPr marL="2057400" indent="-228600" eaLnBrk="0" hangingPunct="0">
              <a:defRPr>
                <a:solidFill>
                  <a:schemeClr val="tx1"/>
                </a:solidFill>
                <a:latin typeface="Futura Bk" charset="-122"/>
                <a:ea typeface="宋体" pitchFamily="2" charset="-122"/>
              </a:defRPr>
            </a:lvl5pPr>
            <a:lvl6pPr marL="2514600" indent="-228600" eaLnBrk="0" fontAlgn="base" hangingPunct="0">
              <a:spcBef>
                <a:spcPct val="0"/>
              </a:spcBef>
              <a:spcAft>
                <a:spcPct val="0"/>
              </a:spcAft>
              <a:defRPr>
                <a:solidFill>
                  <a:schemeClr val="tx1"/>
                </a:solidFill>
                <a:latin typeface="Futura Bk" charset="-122"/>
                <a:ea typeface="宋体" pitchFamily="2" charset="-122"/>
              </a:defRPr>
            </a:lvl6pPr>
            <a:lvl7pPr marL="2971800" indent="-228600" eaLnBrk="0" fontAlgn="base" hangingPunct="0">
              <a:spcBef>
                <a:spcPct val="0"/>
              </a:spcBef>
              <a:spcAft>
                <a:spcPct val="0"/>
              </a:spcAft>
              <a:defRPr>
                <a:solidFill>
                  <a:schemeClr val="tx1"/>
                </a:solidFill>
                <a:latin typeface="Futura Bk" charset="-122"/>
                <a:ea typeface="宋体" pitchFamily="2" charset="-122"/>
              </a:defRPr>
            </a:lvl7pPr>
            <a:lvl8pPr marL="3429000" indent="-228600" eaLnBrk="0" fontAlgn="base" hangingPunct="0">
              <a:spcBef>
                <a:spcPct val="0"/>
              </a:spcBef>
              <a:spcAft>
                <a:spcPct val="0"/>
              </a:spcAft>
              <a:defRPr>
                <a:solidFill>
                  <a:schemeClr val="tx1"/>
                </a:solidFill>
                <a:latin typeface="Futura Bk" charset="-122"/>
                <a:ea typeface="宋体" pitchFamily="2" charset="-122"/>
              </a:defRPr>
            </a:lvl8pPr>
            <a:lvl9pPr marL="3886200" indent="-228600" eaLnBrk="0" fontAlgn="base" hangingPunct="0">
              <a:spcBef>
                <a:spcPct val="0"/>
              </a:spcBef>
              <a:spcAft>
                <a:spcPct val="0"/>
              </a:spcAft>
              <a:defRPr>
                <a:solidFill>
                  <a:schemeClr val="tx1"/>
                </a:solidFill>
                <a:latin typeface="Futura Bk" charset="-122"/>
                <a:ea typeface="宋体" pitchFamily="2" charset="-122"/>
              </a:defRPr>
            </a:lvl9pPr>
          </a:lstStyle>
          <a:p>
            <a:pPr algn="ctr" eaLnBrk="1" hangingPunct="1"/>
            <a:r>
              <a:rPr lang="zh-CN" altLang="en-US" sz="2400" dirty="0" smtClean="0">
                <a:latin typeface="微软雅黑" pitchFamily="34" charset="-122"/>
                <a:ea typeface="微软雅黑" pitchFamily="34" charset="-122"/>
              </a:rPr>
              <a:t>陈伟</a:t>
            </a:r>
            <a:endParaRPr lang="en-US" altLang="zh-CN" sz="2400" dirty="0" smtClean="0">
              <a:latin typeface="微软雅黑" pitchFamily="34" charset="-122"/>
              <a:ea typeface="微软雅黑" pitchFamily="34" charset="-122"/>
            </a:endParaRPr>
          </a:p>
          <a:p>
            <a:pPr algn="ctr" eaLnBrk="1" hangingPunct="1"/>
            <a:r>
              <a:rPr lang="en-US" altLang="zh-CN" sz="2000" dirty="0" smtClean="0">
                <a:latin typeface="微软雅黑" pitchFamily="34" charset="-122"/>
                <a:ea typeface="微软雅黑" pitchFamily="34" charset="-122"/>
              </a:rPr>
              <a:t>chenwei@gooann.com</a:t>
            </a:r>
            <a:endParaRPr lang="zh-CN" altLang="en-US" sz="2000" dirty="0">
              <a:latin typeface="微软雅黑" pitchFamily="34" charset="-122"/>
              <a:ea typeface="微软雅黑" pitchFamily="34" charset="-122"/>
            </a:endParaRPr>
          </a:p>
        </p:txBody>
      </p:sp>
      <p:pic>
        <p:nvPicPr>
          <p:cNvPr id="8" name="Picture 4" descr="E:\公司素材\公司LOGO\透明.png"/>
          <p:cNvPicPr>
            <a:picLocks noChangeAspect="1" noChangeArrowheads="1"/>
          </p:cNvPicPr>
          <p:nvPr/>
        </p:nvPicPr>
        <p:blipFill>
          <a:blip r:embed="rId2" cstate="print"/>
          <a:srcRect/>
          <a:stretch>
            <a:fillRect/>
          </a:stretch>
        </p:blipFill>
        <p:spPr bwMode="auto">
          <a:xfrm>
            <a:off x="6353175" y="578832"/>
            <a:ext cx="2009172" cy="641390"/>
          </a:xfrm>
          <a:prstGeom prst="rect">
            <a:avLst/>
          </a:prstGeom>
          <a:noFill/>
          <a:ln w="9525">
            <a:noFill/>
            <a:miter lim="800000"/>
            <a:headEnd/>
            <a:tailEnd/>
          </a:ln>
        </p:spPr>
      </p:pic>
    </p:spTree>
    <p:extLst>
      <p:ext uri="{BB962C8B-B14F-4D97-AF65-F5344CB8AC3E}">
        <p14:creationId xmlns:p14="http://schemas.microsoft.com/office/powerpoint/2010/main" val="37579611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446" y="4759697"/>
            <a:ext cx="2636854" cy="1432560"/>
          </a:xfrm>
          <a:prstGeom prst="rect">
            <a:avLst/>
          </a:prstGeom>
        </p:spPr>
      </p:pic>
      <p:sp>
        <p:nvSpPr>
          <p:cNvPr id="4" name="矩形 3"/>
          <p:cNvSpPr/>
          <p:nvPr/>
        </p:nvSpPr>
        <p:spPr>
          <a:xfrm>
            <a:off x="4283969" y="2926757"/>
            <a:ext cx="1192093" cy="29808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400" dirty="0">
                <a:solidFill>
                  <a:schemeClr val="tx1"/>
                </a:solidFill>
                <a:latin typeface="华文楷体" panose="02010600040101010101" pitchFamily="2" charset="-122"/>
                <a:ea typeface="华文楷体" panose="02010600040101010101" pitchFamily="2" charset="-122"/>
              </a:rPr>
              <a:t>2. </a:t>
            </a:r>
            <a:r>
              <a:rPr lang="zh-CN" altLang="en-US" sz="1400" dirty="0">
                <a:solidFill>
                  <a:schemeClr val="tx1"/>
                </a:solidFill>
                <a:latin typeface="华文楷体" panose="02010600040101010101" pitchFamily="2" charset="-122"/>
                <a:ea typeface="华文楷体" panose="02010600040101010101" pitchFamily="2" charset="-122"/>
              </a:rPr>
              <a:t>经营方式</a:t>
            </a:r>
          </a:p>
        </p:txBody>
      </p:sp>
      <p:sp>
        <p:nvSpPr>
          <p:cNvPr id="5" name="矩形 4"/>
          <p:cNvSpPr/>
          <p:nvPr/>
        </p:nvSpPr>
        <p:spPr>
          <a:xfrm>
            <a:off x="4273056" y="3452518"/>
            <a:ext cx="1192093" cy="29808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400" dirty="0">
                <a:solidFill>
                  <a:schemeClr val="tx1"/>
                </a:solidFill>
                <a:latin typeface="华文楷体" panose="02010600040101010101" pitchFamily="2" charset="-122"/>
                <a:ea typeface="华文楷体" panose="02010600040101010101" pitchFamily="2" charset="-122"/>
              </a:rPr>
              <a:t>3</a:t>
            </a:r>
            <a:r>
              <a:rPr lang="en-US" altLang="zh-CN" sz="1400" dirty="0" smtClean="0">
                <a:solidFill>
                  <a:schemeClr val="tx1"/>
                </a:solidFill>
                <a:latin typeface="华文楷体" panose="02010600040101010101" pitchFamily="2" charset="-122"/>
                <a:ea typeface="华文楷体" panose="02010600040101010101" pitchFamily="2" charset="-122"/>
              </a:rPr>
              <a:t>. </a:t>
            </a:r>
            <a:r>
              <a:rPr lang="zh-CN" altLang="en-US" sz="1400" dirty="0" smtClean="0">
                <a:solidFill>
                  <a:schemeClr val="tx1"/>
                </a:solidFill>
                <a:latin typeface="华文楷体" panose="02010600040101010101" pitchFamily="2" charset="-122"/>
                <a:ea typeface="华文楷体" panose="02010600040101010101" pitchFamily="2" charset="-122"/>
              </a:rPr>
              <a:t>经营理念</a:t>
            </a:r>
            <a:endParaRPr lang="zh-CN" altLang="en-US" sz="1400" dirty="0">
              <a:solidFill>
                <a:schemeClr val="tx1"/>
              </a:solidFill>
              <a:latin typeface="华文楷体" panose="02010600040101010101" pitchFamily="2" charset="-122"/>
              <a:ea typeface="华文楷体" panose="02010600040101010101" pitchFamily="2" charset="-122"/>
            </a:endParaRPr>
          </a:p>
        </p:txBody>
      </p:sp>
      <p:sp>
        <p:nvSpPr>
          <p:cNvPr id="6" name="矩形 5"/>
          <p:cNvSpPr/>
          <p:nvPr/>
        </p:nvSpPr>
        <p:spPr>
          <a:xfrm>
            <a:off x="4283969" y="2386619"/>
            <a:ext cx="1192093" cy="29808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400" dirty="0">
                <a:solidFill>
                  <a:schemeClr val="tx1"/>
                </a:solidFill>
                <a:latin typeface="华文楷体" panose="02010600040101010101" pitchFamily="2" charset="-122"/>
                <a:ea typeface="华文楷体" panose="02010600040101010101" pitchFamily="2" charset="-122"/>
              </a:rPr>
              <a:t>1. </a:t>
            </a:r>
            <a:r>
              <a:rPr lang="zh-CN" altLang="en-US" sz="1400" dirty="0">
                <a:solidFill>
                  <a:schemeClr val="tx1"/>
                </a:solidFill>
                <a:latin typeface="华文楷体" panose="02010600040101010101" pitchFamily="2" charset="-122"/>
                <a:ea typeface="华文楷体" panose="02010600040101010101" pitchFamily="2" charset="-122"/>
              </a:rPr>
              <a:t>业务体系</a:t>
            </a:r>
          </a:p>
        </p:txBody>
      </p:sp>
      <p:sp>
        <p:nvSpPr>
          <p:cNvPr id="7" name="矩形 6"/>
          <p:cNvSpPr/>
          <p:nvPr/>
        </p:nvSpPr>
        <p:spPr>
          <a:xfrm>
            <a:off x="4283969" y="3954330"/>
            <a:ext cx="1192093" cy="29808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400" dirty="0">
                <a:solidFill>
                  <a:schemeClr val="tx1"/>
                </a:solidFill>
                <a:latin typeface="华文楷体" panose="02010600040101010101" pitchFamily="2" charset="-122"/>
                <a:ea typeface="华文楷体" panose="02010600040101010101" pitchFamily="2" charset="-122"/>
              </a:rPr>
              <a:t>4</a:t>
            </a:r>
            <a:r>
              <a:rPr lang="en-US" altLang="zh-CN" sz="1400" dirty="0" smtClean="0">
                <a:solidFill>
                  <a:schemeClr val="tx1"/>
                </a:solidFill>
                <a:latin typeface="华文楷体" panose="02010600040101010101" pitchFamily="2" charset="-122"/>
                <a:ea typeface="华文楷体" panose="02010600040101010101" pitchFamily="2" charset="-122"/>
              </a:rPr>
              <a:t>. </a:t>
            </a:r>
            <a:r>
              <a:rPr lang="zh-CN" altLang="en-US" sz="1400" dirty="0">
                <a:solidFill>
                  <a:schemeClr val="tx1"/>
                </a:solidFill>
                <a:latin typeface="华文楷体" panose="02010600040101010101" pitchFamily="2" charset="-122"/>
                <a:ea typeface="华文楷体" panose="02010600040101010101" pitchFamily="2" charset="-122"/>
              </a:rPr>
              <a:t>企业</a:t>
            </a:r>
            <a:r>
              <a:rPr lang="zh-CN" altLang="en-US" sz="1400" dirty="0" smtClean="0">
                <a:solidFill>
                  <a:schemeClr val="tx1"/>
                </a:solidFill>
                <a:latin typeface="华文楷体" panose="02010600040101010101" pitchFamily="2" charset="-122"/>
                <a:ea typeface="华文楷体" panose="02010600040101010101" pitchFamily="2" charset="-122"/>
              </a:rPr>
              <a:t>生态</a:t>
            </a:r>
            <a:endParaRPr lang="zh-CN" altLang="en-US" sz="1400" dirty="0">
              <a:solidFill>
                <a:schemeClr val="tx1"/>
              </a:solidFill>
              <a:latin typeface="华文楷体" panose="02010600040101010101" pitchFamily="2" charset="-122"/>
              <a:ea typeface="华文楷体" panose="02010600040101010101" pitchFamily="2" charset="-122"/>
            </a:endParaRPr>
          </a:p>
        </p:txBody>
      </p:sp>
      <p:sp>
        <p:nvSpPr>
          <p:cNvPr id="8" name="矩形 7"/>
          <p:cNvSpPr/>
          <p:nvPr/>
        </p:nvSpPr>
        <p:spPr>
          <a:xfrm>
            <a:off x="5535439" y="2407703"/>
            <a:ext cx="2833199" cy="461665"/>
          </a:xfrm>
          <a:prstGeom prst="rect">
            <a:avLst/>
          </a:prstGeom>
        </p:spPr>
        <p:txBody>
          <a:bodyPr wrap="square">
            <a:spAutoFit/>
          </a:bodyPr>
          <a:lstStyle/>
          <a:p>
            <a:pPr marL="285750" indent="-285750">
              <a:buFont typeface="Wingdings" panose="05000000000000000000" pitchFamily="2" charset="2"/>
              <a:buChar char="ü"/>
            </a:pPr>
            <a:r>
              <a:rPr lang="zh-CN" altLang="en-US" sz="1200" dirty="0">
                <a:latin typeface="华文楷体" panose="02010600040101010101" pitchFamily="2" charset="-122"/>
                <a:ea typeface="华文楷体" panose="02010600040101010101" pitchFamily="2" charset="-122"/>
              </a:rPr>
              <a:t>如何实施服务创新，满足</a:t>
            </a:r>
            <a:r>
              <a:rPr lang="zh-CN" altLang="en-US" sz="1200" dirty="0" smtClean="0">
                <a:latin typeface="华文楷体" panose="02010600040101010101" pitchFamily="2" charset="-122"/>
                <a:ea typeface="华文楷体" panose="02010600040101010101" pitchFamily="2" charset="-122"/>
              </a:rPr>
              <a:t>新的</a:t>
            </a:r>
            <a:r>
              <a:rPr lang="zh-CN" altLang="en-US" sz="1200" dirty="0">
                <a:latin typeface="华文楷体" panose="02010600040101010101" pitchFamily="2" charset="-122"/>
                <a:ea typeface="华文楷体" panose="02010600040101010101" pitchFamily="2" charset="-122"/>
              </a:rPr>
              <a:t>业务需求？</a:t>
            </a:r>
          </a:p>
        </p:txBody>
      </p:sp>
      <p:sp>
        <p:nvSpPr>
          <p:cNvPr id="9" name="矩形 8"/>
          <p:cNvSpPr/>
          <p:nvPr/>
        </p:nvSpPr>
        <p:spPr>
          <a:xfrm>
            <a:off x="5523486" y="2943039"/>
            <a:ext cx="2833199" cy="461665"/>
          </a:xfrm>
          <a:prstGeom prst="rect">
            <a:avLst/>
          </a:prstGeom>
        </p:spPr>
        <p:txBody>
          <a:bodyPr wrap="square">
            <a:spAutoFit/>
          </a:bodyPr>
          <a:lstStyle/>
          <a:p>
            <a:pPr marL="285750" indent="-285750">
              <a:buFont typeface="Wingdings" panose="05000000000000000000" pitchFamily="2" charset="2"/>
              <a:buChar char="ü"/>
            </a:pPr>
            <a:r>
              <a:rPr lang="zh-CN" altLang="en-US" sz="1200" dirty="0" smtClean="0">
                <a:latin typeface="华文楷体" panose="02010600040101010101" pitchFamily="2" charset="-122"/>
                <a:ea typeface="华文楷体" panose="02010600040101010101" pitchFamily="2" charset="-122"/>
              </a:rPr>
              <a:t>如何结合传统营销渠道和网络营销</a:t>
            </a:r>
            <a:r>
              <a:rPr lang="zh-CN" altLang="en-US" sz="1200" dirty="0">
                <a:latin typeface="华文楷体" panose="02010600040101010101" pitchFamily="2" charset="-122"/>
                <a:ea typeface="华文楷体" panose="02010600040101010101" pitchFamily="2" charset="-122"/>
              </a:rPr>
              <a:t>渠道？</a:t>
            </a:r>
            <a:endParaRPr lang="en-US" altLang="zh-CN" sz="1200" dirty="0">
              <a:latin typeface="华文楷体" panose="02010600040101010101" pitchFamily="2" charset="-122"/>
              <a:ea typeface="华文楷体" panose="02010600040101010101" pitchFamily="2" charset="-122"/>
            </a:endParaRPr>
          </a:p>
        </p:txBody>
      </p:sp>
      <p:sp>
        <p:nvSpPr>
          <p:cNvPr id="10" name="矩形 9"/>
          <p:cNvSpPr/>
          <p:nvPr/>
        </p:nvSpPr>
        <p:spPr>
          <a:xfrm>
            <a:off x="5511268" y="3482242"/>
            <a:ext cx="3013748" cy="461665"/>
          </a:xfrm>
          <a:prstGeom prst="rect">
            <a:avLst/>
          </a:prstGeom>
        </p:spPr>
        <p:txBody>
          <a:bodyPr wrap="square">
            <a:spAutoFit/>
          </a:bodyPr>
          <a:lstStyle/>
          <a:p>
            <a:pPr marL="285750" indent="-285750">
              <a:buFont typeface="Wingdings" panose="05000000000000000000" pitchFamily="2" charset="2"/>
              <a:buChar char="ü"/>
            </a:pPr>
            <a:r>
              <a:rPr lang="zh-CN" altLang="en-US" sz="1200" dirty="0">
                <a:latin typeface="华文楷体" panose="02010600040101010101" pitchFamily="2" charset="-122"/>
                <a:ea typeface="华文楷体" panose="02010600040101010101" pitchFamily="2" charset="-122"/>
              </a:rPr>
              <a:t>如何实现由“产品中心主义”向“客户中心主义”的转变？</a:t>
            </a:r>
            <a:endParaRPr lang="en-US" altLang="zh-CN" sz="1200" dirty="0">
              <a:latin typeface="华文楷体" panose="02010600040101010101" pitchFamily="2" charset="-122"/>
              <a:ea typeface="华文楷体" panose="02010600040101010101" pitchFamily="2" charset="-122"/>
            </a:endParaRPr>
          </a:p>
        </p:txBody>
      </p:sp>
      <p:sp>
        <p:nvSpPr>
          <p:cNvPr id="11" name="矩形 10"/>
          <p:cNvSpPr/>
          <p:nvPr/>
        </p:nvSpPr>
        <p:spPr>
          <a:xfrm>
            <a:off x="5511267" y="3994303"/>
            <a:ext cx="3254065" cy="461665"/>
          </a:xfrm>
          <a:prstGeom prst="rect">
            <a:avLst/>
          </a:prstGeom>
        </p:spPr>
        <p:txBody>
          <a:bodyPr wrap="square">
            <a:spAutoFit/>
          </a:bodyPr>
          <a:lstStyle/>
          <a:p>
            <a:pPr marL="285750" indent="-285750">
              <a:buFont typeface="Wingdings" panose="05000000000000000000" pitchFamily="2" charset="2"/>
              <a:buChar char="ü"/>
            </a:pPr>
            <a:r>
              <a:rPr lang="zh-CN" altLang="en-US" sz="1200" dirty="0" smtClean="0">
                <a:latin typeface="华文楷体" panose="02010600040101010101" pitchFamily="2" charset="-122"/>
                <a:ea typeface="华文楷体" panose="02010600040101010101" pitchFamily="2" charset="-122"/>
              </a:rPr>
              <a:t>如何</a:t>
            </a:r>
            <a:r>
              <a:rPr lang="zh-CN" altLang="en-US" sz="1200" dirty="0">
                <a:latin typeface="华文楷体" panose="02010600040101010101" pitchFamily="2" charset="-122"/>
                <a:ea typeface="华文楷体" panose="02010600040101010101" pitchFamily="2" charset="-122"/>
              </a:rPr>
              <a:t>定位</a:t>
            </a:r>
            <a:r>
              <a:rPr lang="zh-CN" altLang="en-US" sz="1200" dirty="0" smtClean="0">
                <a:latin typeface="华文楷体" panose="02010600040101010101" pitchFamily="2" charset="-122"/>
                <a:ea typeface="华文楷体" panose="02010600040101010101" pitchFamily="2" charset="-122"/>
              </a:rPr>
              <a:t>与其他机构</a:t>
            </a:r>
            <a:r>
              <a:rPr lang="en-US" altLang="zh-CN" sz="1200" dirty="0" smtClean="0">
                <a:latin typeface="华文楷体" panose="02010600040101010101" pitchFamily="2" charset="-122"/>
                <a:ea typeface="华文楷体" panose="02010600040101010101" pitchFamily="2" charset="-122"/>
              </a:rPr>
              <a:t>(</a:t>
            </a:r>
            <a:r>
              <a:rPr lang="zh-CN" altLang="en-US" sz="1200" dirty="0" smtClean="0">
                <a:latin typeface="华文楷体" panose="02010600040101010101" pitchFamily="2" charset="-122"/>
                <a:ea typeface="华文楷体" panose="02010600040101010101" pitchFamily="2" charset="-122"/>
              </a:rPr>
              <a:t>如第三方支付公司</a:t>
            </a:r>
            <a:r>
              <a:rPr lang="en-US" altLang="zh-CN" sz="1200" dirty="0" smtClean="0">
                <a:latin typeface="华文楷体" panose="02010600040101010101" pitchFamily="2" charset="-122"/>
                <a:ea typeface="华文楷体" panose="02010600040101010101" pitchFamily="2" charset="-122"/>
              </a:rPr>
              <a:t>)</a:t>
            </a:r>
            <a:r>
              <a:rPr lang="zh-CN" altLang="en-US" sz="1200" dirty="0" smtClean="0">
                <a:latin typeface="华文楷体" panose="02010600040101010101" pitchFamily="2" charset="-122"/>
                <a:ea typeface="华文楷体" panose="02010600040101010101" pitchFamily="2" charset="-122"/>
              </a:rPr>
              <a:t>的</a:t>
            </a:r>
            <a:r>
              <a:rPr lang="zh-CN" altLang="en-US" sz="1200" dirty="0">
                <a:latin typeface="华文楷体" panose="02010600040101010101" pitchFamily="2" charset="-122"/>
                <a:ea typeface="华文楷体" panose="02010600040101010101" pitchFamily="2" charset="-122"/>
              </a:rPr>
              <a:t>关系？</a:t>
            </a:r>
          </a:p>
        </p:txBody>
      </p:sp>
      <p:sp>
        <p:nvSpPr>
          <p:cNvPr id="12" name="矩形 11"/>
          <p:cNvSpPr/>
          <p:nvPr/>
        </p:nvSpPr>
        <p:spPr>
          <a:xfrm>
            <a:off x="4270710" y="4483934"/>
            <a:ext cx="1192093" cy="29808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400" dirty="0" smtClean="0">
                <a:solidFill>
                  <a:schemeClr val="tx1"/>
                </a:solidFill>
                <a:latin typeface="华文楷体" panose="02010600040101010101" pitchFamily="2" charset="-122"/>
                <a:ea typeface="华文楷体" panose="02010600040101010101" pitchFamily="2" charset="-122"/>
              </a:rPr>
              <a:t>5. </a:t>
            </a:r>
            <a:r>
              <a:rPr lang="zh-CN" altLang="en-US" sz="1400" dirty="0" smtClean="0">
                <a:solidFill>
                  <a:schemeClr val="tx1"/>
                </a:solidFill>
                <a:latin typeface="华文楷体" panose="02010600040101010101" pitchFamily="2" charset="-122"/>
                <a:ea typeface="华文楷体" panose="02010600040101010101" pitchFamily="2" charset="-122"/>
              </a:rPr>
              <a:t>产品组合</a:t>
            </a:r>
            <a:endParaRPr lang="zh-CN" altLang="en-US" sz="1400" dirty="0">
              <a:solidFill>
                <a:schemeClr val="tx1"/>
              </a:solidFill>
              <a:latin typeface="华文楷体" panose="02010600040101010101" pitchFamily="2" charset="-122"/>
              <a:ea typeface="华文楷体" panose="02010600040101010101" pitchFamily="2" charset="-122"/>
            </a:endParaRPr>
          </a:p>
        </p:txBody>
      </p:sp>
      <p:sp>
        <p:nvSpPr>
          <p:cNvPr id="13" name="矩形 12"/>
          <p:cNvSpPr/>
          <p:nvPr/>
        </p:nvSpPr>
        <p:spPr>
          <a:xfrm>
            <a:off x="5511267" y="4496042"/>
            <a:ext cx="2957493" cy="461665"/>
          </a:xfrm>
          <a:prstGeom prst="rect">
            <a:avLst/>
          </a:prstGeom>
        </p:spPr>
        <p:txBody>
          <a:bodyPr wrap="square">
            <a:spAutoFit/>
          </a:bodyPr>
          <a:lstStyle/>
          <a:p>
            <a:pPr marL="285750" indent="-285750">
              <a:buFont typeface="Wingdings" panose="05000000000000000000" pitchFamily="2" charset="2"/>
              <a:buChar char="ü"/>
            </a:pPr>
            <a:r>
              <a:rPr lang="zh-CN" altLang="en-US" sz="1200" dirty="0" smtClean="0">
                <a:latin typeface="华文楷体" panose="02010600040101010101" pitchFamily="2" charset="-122"/>
                <a:ea typeface="华文楷体" panose="02010600040101010101" pitchFamily="2" charset="-122"/>
              </a:rPr>
              <a:t>如何进行产品设计与组合，以形成有竞争力的产品体系？</a:t>
            </a:r>
            <a:endParaRPr lang="zh-CN" altLang="en-US" sz="1200" dirty="0">
              <a:latin typeface="华文楷体" panose="02010600040101010101" pitchFamily="2" charset="-122"/>
              <a:ea typeface="华文楷体" panose="02010600040101010101" pitchFamily="2" charset="-122"/>
            </a:endParaRPr>
          </a:p>
        </p:txBody>
      </p:sp>
      <p:sp>
        <p:nvSpPr>
          <p:cNvPr id="14" name="内容占位符 2"/>
          <p:cNvSpPr txBox="1">
            <a:spLocks/>
          </p:cNvSpPr>
          <p:nvPr/>
        </p:nvSpPr>
        <p:spPr>
          <a:xfrm>
            <a:off x="320321" y="958648"/>
            <a:ext cx="7618059" cy="381605"/>
          </a:xfrm>
          <a:prstGeom prst="rect">
            <a:avLst/>
          </a:prstGeom>
        </p:spPr>
        <p:txBody>
          <a:bodyPr/>
          <a:lstStyle>
            <a:lvl1pPr marL="342900" indent="-342900" algn="l" rtl="0" fontAlgn="base">
              <a:lnSpc>
                <a:spcPct val="110000"/>
              </a:lnSpc>
              <a:spcBef>
                <a:spcPct val="20000"/>
              </a:spcBef>
              <a:spcAft>
                <a:spcPct val="20000"/>
              </a:spcAft>
              <a:buClr>
                <a:srgbClr val="D57117"/>
              </a:buClr>
              <a:buSzPct val="70000"/>
              <a:buFont typeface="Wingdings" pitchFamily="2" charset="2"/>
              <a:buChar char="n"/>
              <a:defRPr sz="2400" b="1">
                <a:solidFill>
                  <a:schemeClr val="tx1"/>
                </a:solidFill>
                <a:latin typeface="+mn-lt"/>
                <a:ea typeface="+mn-ea"/>
                <a:cs typeface="+mn-cs"/>
              </a:defRPr>
            </a:lvl1pPr>
            <a:lvl2pPr marL="742950" indent="-285750" algn="l" rtl="0" fontAlgn="base">
              <a:lnSpc>
                <a:spcPct val="110000"/>
              </a:lnSpc>
              <a:spcBef>
                <a:spcPct val="20000"/>
              </a:spcBef>
              <a:spcAft>
                <a:spcPct val="20000"/>
              </a:spcAft>
              <a:buClr>
                <a:srgbClr val="FFCC00"/>
              </a:buClr>
              <a:buSzPct val="70000"/>
              <a:buFont typeface="Wingdings" pitchFamily="2" charset="2"/>
              <a:buChar char="n"/>
              <a:defRPr sz="2000" b="1">
                <a:solidFill>
                  <a:schemeClr val="tx1"/>
                </a:solidFill>
                <a:latin typeface="+mn-lt"/>
                <a:ea typeface="+mn-ea"/>
              </a:defRPr>
            </a:lvl2pPr>
            <a:lvl3pPr marL="1143000" indent="-228600" algn="l" rtl="0" fontAlgn="base">
              <a:lnSpc>
                <a:spcPct val="110000"/>
              </a:lnSpc>
              <a:spcBef>
                <a:spcPct val="20000"/>
              </a:spcBef>
              <a:spcAft>
                <a:spcPct val="20000"/>
              </a:spcAft>
              <a:buClr>
                <a:srgbClr val="CB9BFF"/>
              </a:buClr>
              <a:buSzPct val="70000"/>
              <a:buFont typeface="Wingdings" pitchFamily="2" charset="2"/>
              <a:buChar char="n"/>
              <a:defRPr b="1">
                <a:solidFill>
                  <a:schemeClr val="tx1"/>
                </a:solidFill>
                <a:latin typeface="+mn-lt"/>
                <a:ea typeface="+mn-ea"/>
              </a:defRPr>
            </a:lvl3pPr>
            <a:lvl4pPr marL="1600200" indent="-228600" algn="l" rtl="0" fontAlgn="base">
              <a:lnSpc>
                <a:spcPct val="110000"/>
              </a:lnSpc>
              <a:spcBef>
                <a:spcPct val="20000"/>
              </a:spcBef>
              <a:spcAft>
                <a:spcPct val="20000"/>
              </a:spcAft>
              <a:buClr>
                <a:srgbClr val="66FFCC"/>
              </a:buClr>
              <a:buSzPct val="70000"/>
              <a:buFont typeface="Wingdings" pitchFamily="2" charset="2"/>
              <a:buChar char="n"/>
              <a:defRPr sz="1600" b="1">
                <a:solidFill>
                  <a:schemeClr val="tx1"/>
                </a:solidFill>
                <a:latin typeface="+mn-lt"/>
                <a:ea typeface="+mn-ea"/>
              </a:defRPr>
            </a:lvl4pPr>
            <a:lvl5pPr marL="20574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5pPr>
            <a:lvl6pPr marL="25146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6pPr>
            <a:lvl7pPr marL="29718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7pPr>
            <a:lvl8pPr marL="34290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8pPr>
            <a:lvl9pPr marL="38862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9pPr>
          </a:lstStyle>
          <a:p>
            <a:r>
              <a:rPr lang="zh-CN" altLang="en-US" b="0" dirty="0" smtClean="0">
                <a:latin typeface="微软雅黑" panose="020B0503020204020204" pitchFamily="34" charset="-122"/>
                <a:ea typeface="微软雅黑" panose="020B0503020204020204" pitchFamily="34" charset="-122"/>
              </a:rPr>
              <a:t>用互联网思维</a:t>
            </a:r>
            <a:r>
              <a:rPr lang="zh-CN" altLang="zh-CN" b="0" dirty="0" smtClean="0">
                <a:latin typeface="微软雅黑" panose="020B0503020204020204" pitchFamily="34" charset="-122"/>
                <a:ea typeface="微软雅黑" panose="020B0503020204020204" pitchFamily="34" charset="-122"/>
              </a:rPr>
              <a:t>拥抱变革</a:t>
            </a:r>
            <a:endParaRPr lang="en-US" altLang="zh-CN" b="0" dirty="0">
              <a:latin typeface="微软雅黑" panose="020B0503020204020204" pitchFamily="34" charset="-122"/>
              <a:ea typeface="微软雅黑" panose="020B0503020204020204" pitchFamily="34" charset="-122"/>
            </a:endParaRPr>
          </a:p>
        </p:txBody>
      </p:sp>
      <p:sp>
        <p:nvSpPr>
          <p:cNvPr id="16" name="矩形 15"/>
          <p:cNvSpPr/>
          <p:nvPr/>
        </p:nvSpPr>
        <p:spPr>
          <a:xfrm>
            <a:off x="4260256" y="5515350"/>
            <a:ext cx="1192093" cy="29808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400" dirty="0" smtClean="0">
                <a:solidFill>
                  <a:schemeClr val="tx1"/>
                </a:solidFill>
                <a:latin typeface="华文楷体" panose="02010600040101010101" pitchFamily="2" charset="-122"/>
                <a:ea typeface="华文楷体" panose="02010600040101010101" pitchFamily="2" charset="-122"/>
              </a:rPr>
              <a:t>7. </a:t>
            </a:r>
            <a:r>
              <a:rPr lang="zh-CN" altLang="en-US" sz="1400" dirty="0" smtClean="0">
                <a:solidFill>
                  <a:schemeClr val="tx1"/>
                </a:solidFill>
                <a:latin typeface="华文楷体" panose="02010600040101010101" pitchFamily="2" charset="-122"/>
                <a:ea typeface="华文楷体" panose="02010600040101010101" pitchFamily="2" charset="-122"/>
              </a:rPr>
              <a:t>技术架构</a:t>
            </a:r>
            <a:endParaRPr lang="zh-CN" altLang="en-US" sz="1400" dirty="0">
              <a:solidFill>
                <a:schemeClr val="tx1"/>
              </a:solidFill>
              <a:latin typeface="华文楷体" panose="02010600040101010101" pitchFamily="2" charset="-122"/>
              <a:ea typeface="华文楷体" panose="02010600040101010101" pitchFamily="2" charset="-122"/>
            </a:endParaRPr>
          </a:p>
        </p:txBody>
      </p:sp>
      <p:sp>
        <p:nvSpPr>
          <p:cNvPr id="17" name="矩形 16"/>
          <p:cNvSpPr/>
          <p:nvPr/>
        </p:nvSpPr>
        <p:spPr>
          <a:xfrm>
            <a:off x="5535440" y="5452856"/>
            <a:ext cx="2835242" cy="461665"/>
          </a:xfrm>
          <a:prstGeom prst="rect">
            <a:avLst/>
          </a:prstGeom>
        </p:spPr>
        <p:txBody>
          <a:bodyPr wrap="square">
            <a:spAutoFit/>
          </a:bodyPr>
          <a:lstStyle/>
          <a:p>
            <a:pPr marL="285750" indent="-285750">
              <a:buFont typeface="Wingdings" panose="05000000000000000000" pitchFamily="2" charset="2"/>
              <a:buChar char="ü"/>
            </a:pPr>
            <a:r>
              <a:rPr lang="zh-CN" altLang="en-US" sz="1200" dirty="0" smtClean="0">
                <a:latin typeface="华文楷体" panose="02010600040101010101" pitchFamily="2" charset="-122"/>
                <a:ea typeface="华文楷体" panose="02010600040101010101" pitchFamily="2" charset="-122"/>
              </a:rPr>
              <a:t>如何引入分布式技术架构，应用云计算与大数据技术？</a:t>
            </a:r>
            <a:endParaRPr lang="zh-CN" altLang="en-US" sz="1200" dirty="0">
              <a:latin typeface="华文楷体" panose="02010600040101010101" pitchFamily="2" charset="-122"/>
              <a:ea typeface="华文楷体" panose="02010600040101010101" pitchFamily="2" charset="-122"/>
            </a:endParaRPr>
          </a:p>
        </p:txBody>
      </p:sp>
      <p:sp>
        <p:nvSpPr>
          <p:cNvPr id="18" name="矩形 17"/>
          <p:cNvSpPr/>
          <p:nvPr/>
        </p:nvSpPr>
        <p:spPr>
          <a:xfrm>
            <a:off x="4260257" y="4951366"/>
            <a:ext cx="1192093" cy="29808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400" dirty="0" smtClean="0">
                <a:solidFill>
                  <a:schemeClr val="tx1"/>
                </a:solidFill>
                <a:latin typeface="华文楷体" panose="02010600040101010101" pitchFamily="2" charset="-122"/>
                <a:ea typeface="华文楷体" panose="02010600040101010101" pitchFamily="2" charset="-122"/>
              </a:rPr>
              <a:t>6. </a:t>
            </a:r>
            <a:r>
              <a:rPr lang="zh-CN" altLang="en-US" sz="1400" dirty="0" smtClean="0">
                <a:solidFill>
                  <a:schemeClr val="tx1"/>
                </a:solidFill>
                <a:latin typeface="华文楷体" panose="02010600040101010101" pitchFamily="2" charset="-122"/>
                <a:ea typeface="华文楷体" panose="02010600040101010101" pitchFamily="2" charset="-122"/>
              </a:rPr>
              <a:t>服务目录</a:t>
            </a:r>
            <a:endParaRPr lang="zh-CN" altLang="en-US" sz="1400" dirty="0">
              <a:solidFill>
                <a:schemeClr val="tx1"/>
              </a:solidFill>
              <a:latin typeface="华文楷体" panose="02010600040101010101" pitchFamily="2" charset="-122"/>
              <a:ea typeface="华文楷体" panose="02010600040101010101" pitchFamily="2" charset="-122"/>
            </a:endParaRPr>
          </a:p>
        </p:txBody>
      </p:sp>
      <p:sp>
        <p:nvSpPr>
          <p:cNvPr id="19" name="矩形 18"/>
          <p:cNvSpPr/>
          <p:nvPr/>
        </p:nvSpPr>
        <p:spPr>
          <a:xfrm>
            <a:off x="5535440" y="4997781"/>
            <a:ext cx="2835242" cy="461665"/>
          </a:xfrm>
          <a:prstGeom prst="rect">
            <a:avLst/>
          </a:prstGeom>
        </p:spPr>
        <p:txBody>
          <a:bodyPr wrap="square">
            <a:spAutoFit/>
          </a:bodyPr>
          <a:lstStyle/>
          <a:p>
            <a:pPr marL="285750" indent="-285750">
              <a:buFont typeface="Wingdings" panose="05000000000000000000" pitchFamily="2" charset="2"/>
              <a:buChar char="ü"/>
            </a:pPr>
            <a:r>
              <a:rPr lang="zh-CN" altLang="en-US" sz="1200" dirty="0" smtClean="0">
                <a:latin typeface="华文楷体" panose="02010600040101010101" pitchFamily="2" charset="-122"/>
                <a:ea typeface="华文楷体" panose="02010600040101010101" pitchFamily="2" charset="-122"/>
              </a:rPr>
              <a:t>如何构建企业服务目录与</a:t>
            </a:r>
            <a:r>
              <a:rPr lang="en-US" altLang="zh-CN" sz="1200" dirty="0" smtClean="0">
                <a:latin typeface="华文楷体" panose="02010600040101010101" pitchFamily="2" charset="-122"/>
                <a:ea typeface="华文楷体" panose="02010600040101010101" pitchFamily="2" charset="-122"/>
              </a:rPr>
              <a:t>IT</a:t>
            </a:r>
            <a:r>
              <a:rPr lang="zh-CN" altLang="en-US" sz="1200" dirty="0" smtClean="0">
                <a:latin typeface="华文楷体" panose="02010600040101010101" pitchFamily="2" charset="-122"/>
                <a:ea typeface="华文楷体" panose="02010600040101010101" pitchFamily="2" charset="-122"/>
              </a:rPr>
              <a:t>服务目录？</a:t>
            </a:r>
            <a:endParaRPr lang="zh-CN" altLang="en-US" sz="1200" dirty="0">
              <a:latin typeface="华文楷体" panose="02010600040101010101" pitchFamily="2" charset="-122"/>
              <a:ea typeface="华文楷体" panose="02010600040101010101" pitchFamily="2" charset="-122"/>
            </a:endParaRPr>
          </a:p>
        </p:txBody>
      </p:sp>
      <p:pic>
        <p:nvPicPr>
          <p:cNvPr id="36" name="图片 35"/>
          <p:cNvPicPr>
            <a:picLocks noChangeAspect="1"/>
          </p:cNvPicPr>
          <p:nvPr/>
        </p:nvPicPr>
        <p:blipFill>
          <a:blip r:embed="rId4"/>
          <a:stretch>
            <a:fillRect/>
          </a:stretch>
        </p:blipFill>
        <p:spPr>
          <a:xfrm>
            <a:off x="700086" y="2734562"/>
            <a:ext cx="2843214" cy="1975275"/>
          </a:xfrm>
          <a:prstGeom prst="rect">
            <a:avLst/>
          </a:prstGeom>
        </p:spPr>
      </p:pic>
      <p:sp>
        <p:nvSpPr>
          <p:cNvPr id="38" name="右箭头 37"/>
          <p:cNvSpPr/>
          <p:nvPr/>
        </p:nvSpPr>
        <p:spPr>
          <a:xfrm>
            <a:off x="3739768" y="4020837"/>
            <a:ext cx="530942" cy="408595"/>
          </a:xfrm>
          <a:prstGeom prst="right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600" b="1" dirty="0"/>
          </a:p>
        </p:txBody>
      </p:sp>
      <p:sp>
        <p:nvSpPr>
          <p:cNvPr id="39" name="矩形 38"/>
          <p:cNvSpPr/>
          <p:nvPr/>
        </p:nvSpPr>
        <p:spPr>
          <a:xfrm>
            <a:off x="825566" y="2246120"/>
            <a:ext cx="2822509" cy="43858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sz="1200" i="1" kern="0" dirty="0" smtClean="0">
                <a:latin typeface="微软雅黑" panose="020B0503020204020204" pitchFamily="34" charset="-122"/>
                <a:ea typeface="微软雅黑" panose="020B0503020204020204" pitchFamily="34" charset="-122"/>
              </a:rPr>
              <a:t>Principles of Creating New Thinking</a:t>
            </a:r>
          </a:p>
          <a:p>
            <a:pPr algn="ctr"/>
            <a:r>
              <a:rPr lang="en-US" altLang="zh-CN" sz="1000" kern="0" dirty="0" smtClean="0">
                <a:latin typeface="微软雅黑" panose="020B0503020204020204" pitchFamily="34" charset="-122"/>
                <a:ea typeface="微软雅黑" panose="020B0503020204020204" pitchFamily="34" charset="-122"/>
              </a:rPr>
              <a:t>- by Peter </a:t>
            </a:r>
            <a:r>
              <a:rPr lang="en-US" altLang="zh-CN" sz="1000" kern="0" dirty="0">
                <a:latin typeface="微软雅黑" panose="020B0503020204020204" pitchFamily="34" charset="-122"/>
                <a:ea typeface="微软雅黑" panose="020B0503020204020204" pitchFamily="34" charset="-122"/>
              </a:rPr>
              <a:t>Docker</a:t>
            </a:r>
            <a:endParaRPr lang="zh-CN" altLang="en-US" sz="1000" dirty="0"/>
          </a:p>
        </p:txBody>
      </p:sp>
      <p:sp>
        <p:nvSpPr>
          <p:cNvPr id="40" name="矩形 39"/>
          <p:cNvSpPr/>
          <p:nvPr/>
        </p:nvSpPr>
        <p:spPr>
          <a:xfrm>
            <a:off x="825566" y="1500799"/>
            <a:ext cx="7034214" cy="584775"/>
          </a:xfrm>
          <a:prstGeom prst="rect">
            <a:avLst/>
          </a:prstGeom>
        </p:spPr>
        <p:txBody>
          <a:bodyPr wrap="square">
            <a:spAutoFit/>
          </a:bodyPr>
          <a:lstStyle/>
          <a:p>
            <a:pPr marL="285750" indent="-285750" algn="just">
              <a:spcAft>
                <a:spcPts val="0"/>
              </a:spcAft>
              <a:buFont typeface="Arial" panose="020B0604020202020204" pitchFamily="34" charset="0"/>
              <a:buChar char="•"/>
            </a:pPr>
            <a:r>
              <a:rPr lang="zh-CN" altLang="en-US" sz="1600"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rPr>
              <a:t>变革时代需要变革的思维，企业对突破性的技术的应用，需要考虑不同的实施思路与运营环境，需要创新性管理方法</a:t>
            </a:r>
            <a:r>
              <a:rPr lang="zh-CN" altLang="zh-CN" sz="1600"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rPr>
              <a:t>。</a:t>
            </a:r>
            <a:endParaRPr lang="en-US" altLang="zh-CN" sz="1600" kern="0" dirty="0">
              <a:solidFill>
                <a:srgbClr val="0E0A0A"/>
              </a:solidFill>
              <a:latin typeface="华文楷体" panose="02010600040101010101" pitchFamily="2" charset="-122"/>
              <a:ea typeface="华文楷体" panose="02010600040101010101" pitchFamily="2" charset="-122"/>
              <a:cs typeface="宋体" panose="02010600030101010101" pitchFamily="2" charset="-122"/>
            </a:endParaRPr>
          </a:p>
        </p:txBody>
      </p:sp>
    </p:spTree>
    <p:extLst>
      <p:ext uri="{BB962C8B-B14F-4D97-AF65-F5344CB8AC3E}">
        <p14:creationId xmlns:p14="http://schemas.microsoft.com/office/powerpoint/2010/main" val="11347136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内容占位符 2"/>
          <p:cNvSpPr txBox="1">
            <a:spLocks/>
          </p:cNvSpPr>
          <p:nvPr/>
        </p:nvSpPr>
        <p:spPr>
          <a:xfrm>
            <a:off x="378194" y="1061109"/>
            <a:ext cx="7618059" cy="381605"/>
          </a:xfrm>
          <a:prstGeom prst="rect">
            <a:avLst/>
          </a:prstGeom>
        </p:spPr>
        <p:txBody>
          <a:bodyPr/>
          <a:lstStyle>
            <a:lvl1pPr marL="342900" indent="-342900" algn="l" rtl="0" fontAlgn="base">
              <a:lnSpc>
                <a:spcPct val="110000"/>
              </a:lnSpc>
              <a:spcBef>
                <a:spcPct val="20000"/>
              </a:spcBef>
              <a:spcAft>
                <a:spcPct val="20000"/>
              </a:spcAft>
              <a:buClr>
                <a:srgbClr val="D57117"/>
              </a:buClr>
              <a:buSzPct val="70000"/>
              <a:buFont typeface="Wingdings" pitchFamily="2" charset="2"/>
              <a:buChar char="n"/>
              <a:defRPr sz="2400" b="1">
                <a:solidFill>
                  <a:schemeClr val="tx1"/>
                </a:solidFill>
                <a:latin typeface="+mn-lt"/>
                <a:ea typeface="+mn-ea"/>
                <a:cs typeface="+mn-cs"/>
              </a:defRPr>
            </a:lvl1pPr>
            <a:lvl2pPr marL="742950" indent="-285750" algn="l" rtl="0" fontAlgn="base">
              <a:lnSpc>
                <a:spcPct val="110000"/>
              </a:lnSpc>
              <a:spcBef>
                <a:spcPct val="20000"/>
              </a:spcBef>
              <a:spcAft>
                <a:spcPct val="20000"/>
              </a:spcAft>
              <a:buClr>
                <a:srgbClr val="FFCC00"/>
              </a:buClr>
              <a:buSzPct val="70000"/>
              <a:buFont typeface="Wingdings" pitchFamily="2" charset="2"/>
              <a:buChar char="n"/>
              <a:defRPr sz="2000" b="1">
                <a:solidFill>
                  <a:schemeClr val="tx1"/>
                </a:solidFill>
                <a:latin typeface="+mn-lt"/>
                <a:ea typeface="+mn-ea"/>
              </a:defRPr>
            </a:lvl2pPr>
            <a:lvl3pPr marL="1143000" indent="-228600" algn="l" rtl="0" fontAlgn="base">
              <a:lnSpc>
                <a:spcPct val="110000"/>
              </a:lnSpc>
              <a:spcBef>
                <a:spcPct val="20000"/>
              </a:spcBef>
              <a:spcAft>
                <a:spcPct val="20000"/>
              </a:spcAft>
              <a:buClr>
                <a:srgbClr val="CB9BFF"/>
              </a:buClr>
              <a:buSzPct val="70000"/>
              <a:buFont typeface="Wingdings" pitchFamily="2" charset="2"/>
              <a:buChar char="n"/>
              <a:defRPr b="1">
                <a:solidFill>
                  <a:schemeClr val="tx1"/>
                </a:solidFill>
                <a:latin typeface="+mn-lt"/>
                <a:ea typeface="+mn-ea"/>
              </a:defRPr>
            </a:lvl3pPr>
            <a:lvl4pPr marL="1600200" indent="-228600" algn="l" rtl="0" fontAlgn="base">
              <a:lnSpc>
                <a:spcPct val="110000"/>
              </a:lnSpc>
              <a:spcBef>
                <a:spcPct val="20000"/>
              </a:spcBef>
              <a:spcAft>
                <a:spcPct val="20000"/>
              </a:spcAft>
              <a:buClr>
                <a:srgbClr val="66FFCC"/>
              </a:buClr>
              <a:buSzPct val="70000"/>
              <a:buFont typeface="Wingdings" pitchFamily="2" charset="2"/>
              <a:buChar char="n"/>
              <a:defRPr sz="1600" b="1">
                <a:solidFill>
                  <a:schemeClr val="tx1"/>
                </a:solidFill>
                <a:latin typeface="+mn-lt"/>
                <a:ea typeface="+mn-ea"/>
              </a:defRPr>
            </a:lvl4pPr>
            <a:lvl5pPr marL="20574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5pPr>
            <a:lvl6pPr marL="25146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6pPr>
            <a:lvl7pPr marL="29718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7pPr>
            <a:lvl8pPr marL="34290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8pPr>
            <a:lvl9pPr marL="38862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9pPr>
          </a:lstStyle>
          <a:p>
            <a:r>
              <a:rPr lang="zh-CN" altLang="en-US" b="0" dirty="0" smtClean="0">
                <a:latin typeface="微软雅黑" panose="020B0503020204020204" pitchFamily="34" charset="-122"/>
                <a:ea typeface="微软雅黑" panose="020B0503020204020204" pitchFamily="34" charset="-122"/>
              </a:rPr>
              <a:t>用新兴技术重构</a:t>
            </a:r>
            <a:r>
              <a:rPr lang="zh-CN" altLang="en-US" b="0" dirty="0">
                <a:latin typeface="微软雅黑" panose="020B0503020204020204" pitchFamily="34" charset="-122"/>
                <a:ea typeface="微软雅黑" panose="020B0503020204020204" pitchFamily="34" charset="-122"/>
              </a:rPr>
              <a:t>企业价值链</a:t>
            </a:r>
            <a:endParaRPr lang="en-US" altLang="zh-CN" b="0" dirty="0">
              <a:latin typeface="微软雅黑" panose="020B0503020204020204" pitchFamily="34" charset="-122"/>
              <a:ea typeface="微软雅黑" panose="020B0503020204020204" pitchFamily="34" charset="-122"/>
            </a:endParaRPr>
          </a:p>
        </p:txBody>
      </p:sp>
      <p:sp>
        <p:nvSpPr>
          <p:cNvPr id="2" name="矩形 1"/>
          <p:cNvSpPr/>
          <p:nvPr/>
        </p:nvSpPr>
        <p:spPr>
          <a:xfrm>
            <a:off x="727910" y="1552754"/>
            <a:ext cx="7769914" cy="923330"/>
          </a:xfrm>
          <a:prstGeom prst="rect">
            <a:avLst/>
          </a:prstGeom>
        </p:spPr>
        <p:txBody>
          <a:bodyPr wrap="square">
            <a:spAutoFit/>
          </a:bodyPr>
          <a:lstStyle/>
          <a:p>
            <a:pPr marL="285750" indent="-285750">
              <a:buFont typeface="Arial" panose="020B0604020202020204" pitchFamily="34" charset="0"/>
              <a:buChar char="•"/>
            </a:pPr>
            <a:r>
              <a:rPr lang="zh-CN" altLang="en-US" kern="0" dirty="0">
                <a:solidFill>
                  <a:srgbClr val="0E0A0A"/>
                </a:solidFill>
                <a:latin typeface="华文楷体" panose="02010600040101010101" pitchFamily="2" charset="-122"/>
                <a:ea typeface="华文楷体" panose="02010600040101010101" pitchFamily="2" charset="-122"/>
                <a:cs typeface="宋体" panose="02010600030101010101" pitchFamily="2" charset="-122"/>
              </a:rPr>
              <a:t>用数据构建企业的核心竞争力。数据正成为新的自然资源，对于企业而言它是竞争优势的基础；通过云计算构建通向新业务模式的</a:t>
            </a:r>
            <a:r>
              <a:rPr lang="zh-CN" altLang="en-US"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rPr>
              <a:t>途径；</a:t>
            </a:r>
            <a:r>
              <a:rPr lang="zh-CN" altLang="en-US" kern="0" dirty="0">
                <a:solidFill>
                  <a:srgbClr val="0E0A0A"/>
                </a:solidFill>
                <a:latin typeface="华文楷体" panose="02010600040101010101" pitchFamily="2" charset="-122"/>
                <a:ea typeface="华文楷体" panose="02010600040101010101" pitchFamily="2" charset="-122"/>
                <a:cs typeface="宋体" panose="02010600030101010101" pitchFamily="2" charset="-122"/>
              </a:rPr>
              <a:t>通过移动、社交构建一个全方位交互的企业。</a:t>
            </a:r>
            <a:r>
              <a:rPr lang="en-US" altLang="zh-CN" kern="0" dirty="0">
                <a:solidFill>
                  <a:srgbClr val="0E0A0A"/>
                </a:solidFill>
                <a:latin typeface="华文楷体" panose="02010600040101010101" pitchFamily="2" charset="-122"/>
                <a:ea typeface="华文楷体" panose="02010600040101010101" pitchFamily="2" charset="-122"/>
                <a:cs typeface="宋体" panose="02010600030101010101" pitchFamily="2" charset="-122"/>
              </a:rPr>
              <a:t> </a:t>
            </a:r>
            <a:endParaRPr lang="en-US" altLang="zh-CN"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endParaRP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2324813" y="2646367"/>
            <a:ext cx="5428527" cy="3928418"/>
          </a:xfrm>
          <a:prstGeom prst="rect">
            <a:avLst/>
          </a:prstGeom>
        </p:spPr>
      </p:pic>
      <p:pic>
        <p:nvPicPr>
          <p:cNvPr id="44" name="图片 43"/>
          <p:cNvPicPr>
            <a:picLocks noChangeAspect="1"/>
          </p:cNvPicPr>
          <p:nvPr/>
        </p:nvPicPr>
        <p:blipFill>
          <a:blip r:embed="rId4"/>
          <a:stretch>
            <a:fillRect/>
          </a:stretch>
        </p:blipFill>
        <p:spPr>
          <a:xfrm>
            <a:off x="378194" y="3765803"/>
            <a:ext cx="1387465" cy="2548605"/>
          </a:xfrm>
          <a:prstGeom prst="rect">
            <a:avLst/>
          </a:prstGeom>
        </p:spPr>
      </p:pic>
      <p:sp>
        <p:nvSpPr>
          <p:cNvPr id="48" name="右箭头 47"/>
          <p:cNvSpPr/>
          <p:nvPr/>
        </p:nvSpPr>
        <p:spPr>
          <a:xfrm>
            <a:off x="1793871" y="4835807"/>
            <a:ext cx="530942" cy="408595"/>
          </a:xfrm>
          <a:prstGeom prst="right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b="1" dirty="0"/>
          </a:p>
        </p:txBody>
      </p:sp>
      <p:sp>
        <p:nvSpPr>
          <p:cNvPr id="4" name="矩形 3"/>
          <p:cNvSpPr/>
          <p:nvPr/>
        </p:nvSpPr>
        <p:spPr>
          <a:xfrm>
            <a:off x="2552217" y="2515778"/>
            <a:ext cx="6175094" cy="307777"/>
          </a:xfrm>
          <a:prstGeom prst="rect">
            <a:avLst/>
          </a:prstGeom>
        </p:spPr>
        <p:txBody>
          <a:bodyPr wrap="square">
            <a:spAutoFit/>
          </a:bodyPr>
          <a:lstStyle/>
          <a:p>
            <a:r>
              <a:rPr lang="en-US" altLang="zh-CN" sz="1400" kern="0" dirty="0">
                <a:solidFill>
                  <a:srgbClr val="0E0A0A"/>
                </a:solidFill>
                <a:latin typeface="华文楷体" panose="02010600040101010101" pitchFamily="2" charset="-122"/>
                <a:ea typeface="华文楷体" panose="02010600040101010101" pitchFamily="2" charset="-122"/>
                <a:cs typeface="宋体" panose="02010600030101010101" pitchFamily="2" charset="-122"/>
              </a:rPr>
              <a:t>Gartner</a:t>
            </a:r>
            <a:r>
              <a:rPr lang="zh-CN" altLang="en-US" sz="1400" kern="0" dirty="0">
                <a:solidFill>
                  <a:srgbClr val="0E0A0A"/>
                </a:solidFill>
                <a:latin typeface="华文楷体" panose="02010600040101010101" pitchFamily="2" charset="-122"/>
                <a:ea typeface="华文楷体" panose="02010600040101010101" pitchFamily="2" charset="-122"/>
                <a:cs typeface="宋体" panose="02010600030101010101" pitchFamily="2" charset="-122"/>
              </a:rPr>
              <a:t>提出</a:t>
            </a:r>
            <a:r>
              <a:rPr lang="zh-CN" altLang="en-US" sz="1400"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rPr>
              <a:t>了一种利用</a:t>
            </a:r>
            <a:r>
              <a:rPr lang="zh-CN" altLang="en-US" sz="1400" kern="0" dirty="0">
                <a:solidFill>
                  <a:srgbClr val="0E0A0A"/>
                </a:solidFill>
                <a:latin typeface="华文楷体" panose="02010600040101010101" pitchFamily="2" charset="-122"/>
                <a:ea typeface="华文楷体" panose="02010600040101010101" pitchFamily="2" charset="-122"/>
                <a:cs typeface="宋体" panose="02010600030101010101" pitchFamily="2" charset="-122"/>
              </a:rPr>
              <a:t>企业架构</a:t>
            </a:r>
            <a:r>
              <a:rPr lang="zh-CN" altLang="en-US" sz="1400"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rPr>
              <a:t>分析促进</a:t>
            </a:r>
            <a:r>
              <a:rPr lang="zh-CN" altLang="en-US" sz="1400" kern="0" dirty="0">
                <a:solidFill>
                  <a:srgbClr val="0E0A0A"/>
                </a:solidFill>
                <a:latin typeface="华文楷体" panose="02010600040101010101" pitchFamily="2" charset="-122"/>
                <a:ea typeface="华文楷体" panose="02010600040101010101" pitchFamily="2" charset="-122"/>
                <a:cs typeface="宋体" panose="02010600030101010101" pitchFamily="2" charset="-122"/>
              </a:rPr>
              <a:t>新兴</a:t>
            </a:r>
            <a:r>
              <a:rPr lang="zh-CN" altLang="en-US" sz="1400"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rPr>
              <a:t>技术应用的方法</a:t>
            </a:r>
            <a:r>
              <a:rPr lang="zh-CN" altLang="en-US" sz="1400" kern="0" dirty="0">
                <a:solidFill>
                  <a:srgbClr val="0E0A0A"/>
                </a:solidFill>
                <a:latin typeface="华文楷体" panose="02010600040101010101" pitchFamily="2" charset="-122"/>
                <a:ea typeface="华文楷体" panose="02010600040101010101" pitchFamily="2" charset="-122"/>
                <a:cs typeface="宋体" panose="02010600030101010101" pitchFamily="2" charset="-122"/>
              </a:rPr>
              <a:t>。</a:t>
            </a:r>
            <a:endParaRPr lang="en-US" altLang="zh-CN" sz="1400" kern="0" dirty="0">
              <a:solidFill>
                <a:srgbClr val="0E0A0A"/>
              </a:solidFill>
              <a:latin typeface="华文楷体" panose="02010600040101010101" pitchFamily="2" charset="-122"/>
              <a:ea typeface="华文楷体" panose="02010600040101010101" pitchFamily="2" charset="-122"/>
              <a:cs typeface="宋体" panose="02010600030101010101" pitchFamily="2" charset="-122"/>
            </a:endParaRPr>
          </a:p>
        </p:txBody>
      </p:sp>
    </p:spTree>
    <p:extLst>
      <p:ext uri="{BB962C8B-B14F-4D97-AF65-F5344CB8AC3E}">
        <p14:creationId xmlns:p14="http://schemas.microsoft.com/office/powerpoint/2010/main" val="3609502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5118261" y="6879875"/>
            <a:ext cx="1516940" cy="82153"/>
          </a:xfrm>
        </p:spPr>
        <p:txBody>
          <a:bodyPr/>
          <a:lstStyle/>
          <a:p>
            <a:fld id="{4D293D83-F0AB-4B71-99E5-AEB8D7979156}" type="datetime1">
              <a:rPr lang="zh-CN" altLang="en-US" sz="450"/>
              <a:t>2016/8/5</a:t>
            </a:fld>
            <a:endParaRPr lang="zh-CN" altLang="en-US" sz="450"/>
          </a:p>
        </p:txBody>
      </p:sp>
      <p:sp>
        <p:nvSpPr>
          <p:cNvPr id="5" name="MH_PageTitle"/>
          <p:cNvSpPr txBox="1">
            <a:spLocks noGrp="1"/>
          </p:cNvSpPr>
          <p:nvPr>
            <p:ph type="title"/>
            <p:custDataLst>
              <p:tags r:id="rId1"/>
            </p:custDataLst>
          </p:nvPr>
        </p:nvSpPr>
        <p:spPr bwMode="auto">
          <a:xfrm>
            <a:off x="248670" y="897598"/>
            <a:ext cx="7629525" cy="52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b" anchorCtr="0" compatLnSpc="1">
            <a:prstTxWarp prst="textNoShape">
              <a:avLst/>
            </a:prstTxWarp>
            <a:noAutofit/>
          </a:bodyPr>
          <a:lstStyle>
            <a:lvl1pPr algn="l" rtl="0" eaLnBrk="0" fontAlgn="base" hangingPunct="0">
              <a:lnSpc>
                <a:spcPct val="90000"/>
              </a:lnSpc>
              <a:spcBef>
                <a:spcPct val="0"/>
              </a:spcBef>
              <a:spcAft>
                <a:spcPct val="0"/>
              </a:spcAft>
              <a:defRPr sz="1800" b="1">
                <a:solidFill>
                  <a:schemeClr val="tx1"/>
                </a:solidFill>
                <a:latin typeface="Microsoft YaHei" charset="0"/>
                <a:ea typeface="Microsoft YaHei" charset="0"/>
                <a:cs typeface="Microsoft YaHei" charset="0"/>
              </a:defRPr>
            </a:lvl1pPr>
            <a:lvl2pPr algn="l" rtl="0" eaLnBrk="0" fontAlgn="base" hangingPunct="0">
              <a:lnSpc>
                <a:spcPct val="90000"/>
              </a:lnSpc>
              <a:spcBef>
                <a:spcPct val="0"/>
              </a:spcBef>
              <a:spcAft>
                <a:spcPct val="0"/>
              </a:spcAft>
              <a:defRPr sz="3600">
                <a:solidFill>
                  <a:schemeClr val="tx2"/>
                </a:solidFill>
                <a:latin typeface="Futura Bk" pitchFamily="34" charset="0"/>
              </a:defRPr>
            </a:lvl2pPr>
            <a:lvl3pPr algn="l" rtl="0" eaLnBrk="0" fontAlgn="base" hangingPunct="0">
              <a:lnSpc>
                <a:spcPct val="90000"/>
              </a:lnSpc>
              <a:spcBef>
                <a:spcPct val="0"/>
              </a:spcBef>
              <a:spcAft>
                <a:spcPct val="0"/>
              </a:spcAft>
              <a:defRPr sz="3600">
                <a:solidFill>
                  <a:schemeClr val="tx2"/>
                </a:solidFill>
                <a:latin typeface="Futura Bk" pitchFamily="34" charset="0"/>
              </a:defRPr>
            </a:lvl3pPr>
            <a:lvl4pPr algn="l" rtl="0" eaLnBrk="0" fontAlgn="base" hangingPunct="0">
              <a:lnSpc>
                <a:spcPct val="90000"/>
              </a:lnSpc>
              <a:spcBef>
                <a:spcPct val="0"/>
              </a:spcBef>
              <a:spcAft>
                <a:spcPct val="0"/>
              </a:spcAft>
              <a:defRPr sz="3600">
                <a:solidFill>
                  <a:schemeClr val="tx2"/>
                </a:solidFill>
                <a:latin typeface="Futura Bk" pitchFamily="34" charset="0"/>
              </a:defRPr>
            </a:lvl4pPr>
            <a:lvl5pPr algn="l" rtl="0" eaLnBrk="0" fontAlgn="base" hangingPunct="0">
              <a:lnSpc>
                <a:spcPct val="90000"/>
              </a:lnSpc>
              <a:spcBef>
                <a:spcPct val="0"/>
              </a:spcBef>
              <a:spcAft>
                <a:spcPct val="0"/>
              </a:spcAft>
              <a:defRPr sz="3600">
                <a:solidFill>
                  <a:schemeClr val="tx2"/>
                </a:solidFill>
                <a:latin typeface="Futura Bk" pitchFamily="34" charset="0"/>
              </a:defRPr>
            </a:lvl5pPr>
            <a:lvl6pPr marL="457200" algn="l" rtl="0" fontAlgn="base">
              <a:lnSpc>
                <a:spcPct val="90000"/>
              </a:lnSpc>
              <a:spcBef>
                <a:spcPct val="0"/>
              </a:spcBef>
              <a:spcAft>
                <a:spcPct val="0"/>
              </a:spcAft>
              <a:defRPr sz="3600">
                <a:solidFill>
                  <a:schemeClr val="tx2"/>
                </a:solidFill>
                <a:latin typeface="Futura Bk" pitchFamily="34" charset="0"/>
              </a:defRPr>
            </a:lvl6pPr>
            <a:lvl7pPr marL="914400" algn="l" rtl="0" fontAlgn="base">
              <a:lnSpc>
                <a:spcPct val="90000"/>
              </a:lnSpc>
              <a:spcBef>
                <a:spcPct val="0"/>
              </a:spcBef>
              <a:spcAft>
                <a:spcPct val="0"/>
              </a:spcAft>
              <a:defRPr sz="3600">
                <a:solidFill>
                  <a:schemeClr val="tx2"/>
                </a:solidFill>
                <a:latin typeface="Futura Bk" pitchFamily="34" charset="0"/>
              </a:defRPr>
            </a:lvl7pPr>
            <a:lvl8pPr marL="1371600" algn="l" rtl="0" fontAlgn="base">
              <a:lnSpc>
                <a:spcPct val="90000"/>
              </a:lnSpc>
              <a:spcBef>
                <a:spcPct val="0"/>
              </a:spcBef>
              <a:spcAft>
                <a:spcPct val="0"/>
              </a:spcAft>
              <a:defRPr sz="3600">
                <a:solidFill>
                  <a:schemeClr val="tx2"/>
                </a:solidFill>
                <a:latin typeface="Futura Bk" pitchFamily="34" charset="0"/>
              </a:defRPr>
            </a:lvl8pPr>
            <a:lvl9pPr marL="1828800" algn="l" rtl="0" fontAlgn="base">
              <a:lnSpc>
                <a:spcPct val="90000"/>
              </a:lnSpc>
              <a:spcBef>
                <a:spcPct val="0"/>
              </a:spcBef>
              <a:spcAft>
                <a:spcPct val="0"/>
              </a:spcAft>
              <a:defRPr sz="3600">
                <a:solidFill>
                  <a:schemeClr val="tx2"/>
                </a:solidFill>
                <a:latin typeface="Futura Bk" pitchFamily="34" charset="0"/>
              </a:defRPr>
            </a:lvl9pPr>
          </a:lstStyle>
          <a:p>
            <a:pPr marL="342900" indent="-342900">
              <a:buFont typeface="Arial" panose="020B0604020202020204" pitchFamily="34" charset="0"/>
              <a:buChar char="•"/>
            </a:pPr>
            <a:r>
              <a:rPr lang="zh-CN" altLang="en-US" sz="2800" b="0" dirty="0" smtClean="0">
                <a:latin typeface="微软雅黑" panose="020B0503020204020204" pitchFamily="34" charset="-122"/>
                <a:ea typeface="微软雅黑" panose="020B0503020204020204" pitchFamily="34" charset="-122"/>
                <a:cs typeface="+mn-cs"/>
              </a:rPr>
              <a:t>构造“互联网</a:t>
            </a:r>
            <a:r>
              <a:rPr lang="en-US" altLang="zh-CN" sz="2800" b="0" dirty="0" smtClean="0">
                <a:latin typeface="微软雅黑" panose="020B0503020204020204" pitchFamily="34" charset="-122"/>
                <a:ea typeface="微软雅黑" panose="020B0503020204020204" pitchFamily="34" charset="-122"/>
                <a:cs typeface="+mn-cs"/>
              </a:rPr>
              <a:t>+</a:t>
            </a:r>
            <a:r>
              <a:rPr lang="zh-CN" altLang="en-US" sz="2800" b="0" dirty="0" smtClean="0">
                <a:latin typeface="微软雅黑" panose="020B0503020204020204" pitchFamily="34" charset="-122"/>
                <a:ea typeface="微软雅黑" panose="020B0503020204020204" pitchFamily="34" charset="-122"/>
                <a:cs typeface="+mn-cs"/>
              </a:rPr>
              <a:t>” 所需的</a:t>
            </a:r>
            <a:r>
              <a:rPr lang="en-US" altLang="zh-CN" sz="2800" b="0" dirty="0" smtClean="0">
                <a:latin typeface="微软雅黑" panose="020B0503020204020204" pitchFamily="34" charset="-122"/>
                <a:ea typeface="微软雅黑" panose="020B0503020204020204" pitchFamily="34" charset="-122"/>
                <a:cs typeface="+mn-cs"/>
              </a:rPr>
              <a:t>IT</a:t>
            </a:r>
            <a:r>
              <a:rPr lang="zh-CN" altLang="en-US" sz="2800" b="0" dirty="0" smtClean="0">
                <a:latin typeface="微软雅黑" panose="020B0503020204020204" pitchFamily="34" charset="-122"/>
                <a:ea typeface="微软雅黑" panose="020B0503020204020204" pitchFamily="34" charset="-122"/>
                <a:cs typeface="+mn-cs"/>
              </a:rPr>
              <a:t>能力</a:t>
            </a:r>
            <a:endParaRPr lang="zh-CN" altLang="en-US" sz="2800" b="0" dirty="0">
              <a:latin typeface="微软雅黑" panose="020B0503020204020204" pitchFamily="34" charset="-122"/>
              <a:ea typeface="微软雅黑" panose="020B0503020204020204" pitchFamily="34" charset="-122"/>
              <a:cs typeface="+mn-cs"/>
            </a:endParaRPr>
          </a:p>
        </p:txBody>
      </p:sp>
      <p:sp>
        <p:nvSpPr>
          <p:cNvPr id="50" name="圆角矩形 4"/>
          <p:cNvSpPr/>
          <p:nvPr/>
        </p:nvSpPr>
        <p:spPr>
          <a:xfrm>
            <a:off x="8519011" y="1477195"/>
            <a:ext cx="3388045" cy="5273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583" tIns="88583" rIns="88583" bIns="88583" numCol="1" spcCol="1270" anchor="ctr" anchorCtr="0">
            <a:noAutofit/>
          </a:bodyPr>
          <a:lstStyle/>
          <a:p>
            <a:pPr lvl="0"/>
            <a:endParaRPr lang="zh-CN" altLang="en-US" sz="1350" dirty="0"/>
          </a:p>
        </p:txBody>
      </p:sp>
      <p:sp>
        <p:nvSpPr>
          <p:cNvPr id="2" name="矩形 1"/>
          <p:cNvSpPr/>
          <p:nvPr/>
        </p:nvSpPr>
        <p:spPr>
          <a:xfrm>
            <a:off x="688688" y="6032026"/>
            <a:ext cx="7562713" cy="50157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noAutofit/>
          </a:bodyPr>
          <a:lstStyle/>
          <a:p>
            <a:pPr algn="ctr"/>
            <a:r>
              <a:rPr lang="zh-CN" altLang="en-US" sz="1350" dirty="0">
                <a:solidFill>
                  <a:srgbClr val="FF0000"/>
                </a:solidFill>
                <a:latin typeface="微软雅黑" panose="020B0503020204020204" pitchFamily="34" charset="-122"/>
                <a:ea typeface="微软雅黑" panose="020B0503020204020204" pitchFamily="34" charset="-122"/>
              </a:rPr>
              <a:t>高速度、高品质、省开支 </a:t>
            </a:r>
            <a:r>
              <a:rPr lang="zh-CN" altLang="en-US" sz="1350" dirty="0">
                <a:solidFill>
                  <a:schemeClr val="bg1"/>
                </a:solidFill>
                <a:latin typeface="微软雅黑" panose="020B0503020204020204" pitchFamily="34" charset="-122"/>
                <a:ea typeface="微软雅黑" panose="020B0503020204020204" pitchFamily="34" charset="-122"/>
              </a:rPr>
              <a:t>的新</a:t>
            </a:r>
            <a:r>
              <a:rPr lang="en-US" altLang="zh-CN" sz="1350" dirty="0">
                <a:solidFill>
                  <a:schemeClr val="bg1"/>
                </a:solidFill>
                <a:latin typeface="微软雅黑" panose="020B0503020204020204" pitchFamily="34" charset="-122"/>
                <a:ea typeface="微软雅黑" panose="020B0503020204020204" pitchFamily="34" charset="-122"/>
              </a:rPr>
              <a:t>IT</a:t>
            </a:r>
            <a:r>
              <a:rPr lang="zh-CN" altLang="en-US" sz="1350" dirty="0">
                <a:solidFill>
                  <a:schemeClr val="bg1"/>
                </a:solidFill>
                <a:latin typeface="微软雅黑" panose="020B0503020204020204" pitchFamily="34" charset="-122"/>
                <a:ea typeface="微软雅黑" panose="020B0503020204020204" pitchFamily="34" charset="-122"/>
              </a:rPr>
              <a:t> 服务支撑多变业务</a:t>
            </a:r>
          </a:p>
        </p:txBody>
      </p:sp>
      <p:sp>
        <p:nvSpPr>
          <p:cNvPr id="68" name="圆角矩形 67"/>
          <p:cNvSpPr/>
          <p:nvPr/>
        </p:nvSpPr>
        <p:spPr>
          <a:xfrm>
            <a:off x="710458" y="3659397"/>
            <a:ext cx="398034" cy="2279135"/>
          </a:xfrm>
          <a:prstGeom prst="roundRect">
            <a:avLst>
              <a:gd name="adj" fmla="val 3704"/>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350" dirty="0">
                <a:solidFill>
                  <a:schemeClr val="bg1"/>
                </a:solidFill>
                <a:latin typeface="微软雅黑" panose="020B0503020204020204" pitchFamily="34" charset="-122"/>
                <a:ea typeface="微软雅黑" panose="020B0503020204020204" pitchFamily="34" charset="-122"/>
              </a:rPr>
              <a:t>IT</a:t>
            </a:r>
          </a:p>
          <a:p>
            <a:pPr algn="ctr"/>
            <a:r>
              <a:rPr lang="zh-CN" altLang="en-US" sz="1350" dirty="0">
                <a:solidFill>
                  <a:schemeClr val="bg1"/>
                </a:solidFill>
                <a:latin typeface="微软雅黑" panose="020B0503020204020204" pitchFamily="34" charset="-122"/>
                <a:ea typeface="微软雅黑" panose="020B0503020204020204" pitchFamily="34" charset="-122"/>
              </a:rPr>
              <a:t>决策扁平化</a:t>
            </a:r>
          </a:p>
        </p:txBody>
      </p:sp>
      <p:sp>
        <p:nvSpPr>
          <p:cNvPr id="82" name="圆角矩形 81"/>
          <p:cNvSpPr/>
          <p:nvPr/>
        </p:nvSpPr>
        <p:spPr>
          <a:xfrm>
            <a:off x="1254743" y="3651118"/>
            <a:ext cx="398034" cy="2279135"/>
          </a:xfrm>
          <a:prstGeom prst="roundRect">
            <a:avLst>
              <a:gd name="adj" fmla="val 3704"/>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solidFill>
                  <a:schemeClr val="bg1"/>
                </a:solidFill>
                <a:latin typeface="微软雅黑" panose="020B0503020204020204" pitchFamily="34" charset="-122"/>
                <a:ea typeface="微软雅黑" panose="020B0503020204020204" pitchFamily="34" charset="-122"/>
              </a:rPr>
              <a:t>梳理业务模型</a:t>
            </a:r>
            <a:endParaRPr lang="en-US" altLang="zh-CN" sz="1350" dirty="0">
              <a:solidFill>
                <a:schemeClr val="bg1"/>
              </a:solidFill>
              <a:latin typeface="微软雅黑" panose="020B0503020204020204" pitchFamily="34" charset="-122"/>
              <a:ea typeface="微软雅黑" panose="020B0503020204020204" pitchFamily="34" charset="-122"/>
            </a:endParaRPr>
          </a:p>
        </p:txBody>
      </p:sp>
      <p:sp>
        <p:nvSpPr>
          <p:cNvPr id="83" name="圆角矩形 82"/>
          <p:cNvSpPr/>
          <p:nvPr/>
        </p:nvSpPr>
        <p:spPr>
          <a:xfrm>
            <a:off x="2777317" y="3651118"/>
            <a:ext cx="398034" cy="2279135"/>
          </a:xfrm>
          <a:prstGeom prst="roundRect">
            <a:avLst>
              <a:gd name="adj" fmla="val 3704"/>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solidFill>
                  <a:schemeClr val="bg1"/>
                </a:solidFill>
                <a:latin typeface="微软雅黑" panose="020B0503020204020204" pitchFamily="34" charset="-122"/>
                <a:ea typeface="微软雅黑" panose="020B0503020204020204" pitchFamily="34" charset="-122"/>
              </a:rPr>
              <a:t>改进灵活的</a:t>
            </a:r>
            <a:endParaRPr lang="en-US" altLang="zh-CN" sz="1350" dirty="0">
              <a:solidFill>
                <a:schemeClr val="bg1"/>
              </a:solidFill>
              <a:latin typeface="微软雅黑" panose="020B0503020204020204" pitchFamily="34" charset="-122"/>
              <a:ea typeface="微软雅黑" panose="020B0503020204020204" pitchFamily="34" charset="-122"/>
            </a:endParaRPr>
          </a:p>
          <a:p>
            <a:pPr algn="ctr"/>
            <a:r>
              <a:rPr lang="en-US" altLang="zh-CN" sz="1350" dirty="0">
                <a:solidFill>
                  <a:schemeClr val="bg1"/>
                </a:solidFill>
                <a:latin typeface="微软雅黑" panose="020B0503020204020204" pitchFamily="34" charset="-122"/>
                <a:ea typeface="微软雅黑" panose="020B0503020204020204" pitchFamily="34" charset="-122"/>
              </a:rPr>
              <a:t>IT</a:t>
            </a:r>
          </a:p>
          <a:p>
            <a:pPr algn="ctr"/>
            <a:r>
              <a:rPr lang="zh-CN" altLang="en-US" sz="1350" dirty="0">
                <a:solidFill>
                  <a:schemeClr val="bg1"/>
                </a:solidFill>
                <a:latin typeface="微软雅黑" panose="020B0503020204020204" pitchFamily="34" charset="-122"/>
                <a:ea typeface="微软雅黑" panose="020B0503020204020204" pitchFamily="34" charset="-122"/>
              </a:rPr>
              <a:t>架构</a:t>
            </a:r>
            <a:endParaRPr lang="en-US" altLang="zh-CN" sz="1350" dirty="0">
              <a:solidFill>
                <a:schemeClr val="bg1"/>
              </a:solidFill>
              <a:latin typeface="微软雅黑" panose="020B0503020204020204" pitchFamily="34" charset="-122"/>
              <a:ea typeface="微软雅黑" panose="020B0503020204020204" pitchFamily="34" charset="-122"/>
            </a:endParaRPr>
          </a:p>
          <a:p>
            <a:pPr algn="ctr"/>
            <a:endParaRPr lang="en-US" altLang="zh-CN" sz="1350" dirty="0">
              <a:solidFill>
                <a:schemeClr val="bg1"/>
              </a:solidFill>
              <a:latin typeface="微软雅黑" panose="020B0503020204020204" pitchFamily="34" charset="-122"/>
              <a:ea typeface="微软雅黑" panose="020B0503020204020204" pitchFamily="34" charset="-122"/>
            </a:endParaRPr>
          </a:p>
        </p:txBody>
      </p:sp>
      <p:sp>
        <p:nvSpPr>
          <p:cNvPr id="84" name="圆角矩形 83"/>
          <p:cNvSpPr/>
          <p:nvPr/>
        </p:nvSpPr>
        <p:spPr>
          <a:xfrm>
            <a:off x="2321543" y="3642839"/>
            <a:ext cx="398034" cy="2279135"/>
          </a:xfrm>
          <a:prstGeom prst="roundRect">
            <a:avLst>
              <a:gd name="adj" fmla="val 3704"/>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solidFill>
                  <a:schemeClr val="bg1"/>
                </a:solidFill>
                <a:latin typeface="微软雅黑" panose="020B0503020204020204" pitchFamily="34" charset="-122"/>
                <a:ea typeface="微软雅黑" panose="020B0503020204020204" pitchFamily="34" charset="-122"/>
              </a:rPr>
              <a:t>优化现有</a:t>
            </a:r>
            <a:endParaRPr lang="en-US" altLang="zh-CN" sz="1350" dirty="0">
              <a:solidFill>
                <a:schemeClr val="bg1"/>
              </a:solidFill>
              <a:latin typeface="微软雅黑" panose="020B0503020204020204" pitchFamily="34" charset="-122"/>
              <a:ea typeface="微软雅黑" panose="020B0503020204020204" pitchFamily="34" charset="-122"/>
            </a:endParaRPr>
          </a:p>
          <a:p>
            <a:pPr algn="ctr"/>
            <a:r>
              <a:rPr lang="en-US" altLang="zh-CN" sz="1350" dirty="0">
                <a:solidFill>
                  <a:schemeClr val="bg1"/>
                </a:solidFill>
                <a:latin typeface="微软雅黑" panose="020B0503020204020204" pitchFamily="34" charset="-122"/>
                <a:ea typeface="微软雅黑" panose="020B0503020204020204" pitchFamily="34" charset="-122"/>
              </a:rPr>
              <a:t>IT</a:t>
            </a:r>
          </a:p>
          <a:p>
            <a:pPr algn="ctr"/>
            <a:r>
              <a:rPr lang="zh-CN" altLang="en-US" sz="1350" dirty="0">
                <a:solidFill>
                  <a:schemeClr val="bg1"/>
                </a:solidFill>
                <a:latin typeface="微软雅黑" panose="020B0503020204020204" pitchFamily="34" charset="-122"/>
                <a:ea typeface="微软雅黑" panose="020B0503020204020204" pitchFamily="34" charset="-122"/>
              </a:rPr>
              <a:t>管理平台</a:t>
            </a:r>
            <a:endParaRPr lang="en-US" altLang="zh-CN" sz="1350" dirty="0">
              <a:solidFill>
                <a:schemeClr val="bg1"/>
              </a:solidFill>
              <a:latin typeface="微软雅黑" panose="020B0503020204020204" pitchFamily="34" charset="-122"/>
              <a:ea typeface="微软雅黑" panose="020B0503020204020204" pitchFamily="34" charset="-122"/>
            </a:endParaRPr>
          </a:p>
        </p:txBody>
      </p:sp>
      <p:sp>
        <p:nvSpPr>
          <p:cNvPr id="85" name="圆角矩形 84"/>
          <p:cNvSpPr/>
          <p:nvPr/>
        </p:nvSpPr>
        <p:spPr>
          <a:xfrm>
            <a:off x="1848877" y="3651118"/>
            <a:ext cx="398034" cy="2279135"/>
          </a:xfrm>
          <a:prstGeom prst="roundRect">
            <a:avLst>
              <a:gd name="adj" fmla="val 3704"/>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350" dirty="0">
                <a:solidFill>
                  <a:schemeClr val="bg1"/>
                </a:solidFill>
                <a:latin typeface="微软雅黑" panose="020B0503020204020204" pitchFamily="34" charset="-122"/>
                <a:ea typeface="微软雅黑" panose="020B0503020204020204" pitchFamily="34" charset="-122"/>
              </a:rPr>
              <a:t>IT</a:t>
            </a:r>
          </a:p>
          <a:p>
            <a:pPr algn="ctr"/>
            <a:r>
              <a:rPr lang="zh-CN" altLang="en-US" sz="1350" dirty="0">
                <a:solidFill>
                  <a:schemeClr val="bg1"/>
                </a:solidFill>
                <a:latin typeface="微软雅黑" panose="020B0503020204020204" pitchFamily="34" charset="-122"/>
                <a:ea typeface="微软雅黑" panose="020B0503020204020204" pitchFamily="34" charset="-122"/>
              </a:rPr>
              <a:t>参与业务设计</a:t>
            </a:r>
            <a:endParaRPr lang="en-US" altLang="zh-CN" sz="1350" dirty="0">
              <a:solidFill>
                <a:schemeClr val="bg1"/>
              </a:solidFill>
              <a:latin typeface="微软雅黑" panose="020B0503020204020204" pitchFamily="34" charset="-122"/>
              <a:ea typeface="微软雅黑" panose="020B0503020204020204" pitchFamily="34" charset="-122"/>
            </a:endParaRPr>
          </a:p>
        </p:txBody>
      </p:sp>
      <p:sp>
        <p:nvSpPr>
          <p:cNvPr id="86" name="圆角矩形 85"/>
          <p:cNvSpPr/>
          <p:nvPr/>
        </p:nvSpPr>
        <p:spPr>
          <a:xfrm>
            <a:off x="3754174" y="3659397"/>
            <a:ext cx="398034" cy="2279135"/>
          </a:xfrm>
          <a:prstGeom prst="roundRect">
            <a:avLst>
              <a:gd name="adj" fmla="val 3704"/>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solidFill>
                  <a:schemeClr val="bg1"/>
                </a:solidFill>
                <a:latin typeface="微软雅黑" panose="020B0503020204020204" pitchFamily="34" charset="-122"/>
                <a:ea typeface="微软雅黑" panose="020B0503020204020204" pitchFamily="34" charset="-122"/>
              </a:rPr>
              <a:t>动态</a:t>
            </a:r>
            <a:endParaRPr lang="en-US" altLang="zh-CN" sz="1350" dirty="0">
              <a:solidFill>
                <a:schemeClr val="bg1"/>
              </a:solidFill>
              <a:latin typeface="微软雅黑" panose="020B0503020204020204" pitchFamily="34" charset="-122"/>
              <a:ea typeface="微软雅黑" panose="020B0503020204020204" pitchFamily="34" charset="-122"/>
            </a:endParaRPr>
          </a:p>
          <a:p>
            <a:pPr algn="ctr"/>
            <a:r>
              <a:rPr lang="en-US" altLang="zh-CN" sz="1350" dirty="0">
                <a:solidFill>
                  <a:schemeClr val="bg1"/>
                </a:solidFill>
                <a:latin typeface="微软雅黑" panose="020B0503020204020204" pitchFamily="34" charset="-122"/>
                <a:ea typeface="微软雅黑" panose="020B0503020204020204" pitchFamily="34" charset="-122"/>
              </a:rPr>
              <a:t>IT</a:t>
            </a:r>
          </a:p>
          <a:p>
            <a:pPr algn="ctr"/>
            <a:r>
              <a:rPr lang="zh-CN" altLang="en-US" sz="1350" dirty="0">
                <a:solidFill>
                  <a:schemeClr val="bg1"/>
                </a:solidFill>
                <a:latin typeface="微软雅黑" panose="020B0503020204020204" pitchFamily="34" charset="-122"/>
                <a:ea typeface="微软雅黑" panose="020B0503020204020204" pitchFamily="34" charset="-122"/>
              </a:rPr>
              <a:t>人力资源管理</a:t>
            </a:r>
          </a:p>
        </p:txBody>
      </p:sp>
      <p:sp>
        <p:nvSpPr>
          <p:cNvPr id="87" name="圆角矩形 86"/>
          <p:cNvSpPr/>
          <p:nvPr/>
        </p:nvSpPr>
        <p:spPr>
          <a:xfrm>
            <a:off x="3312549" y="3666908"/>
            <a:ext cx="398034" cy="2279135"/>
          </a:xfrm>
          <a:prstGeom prst="roundRect">
            <a:avLst>
              <a:gd name="adj" fmla="val 3704"/>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solidFill>
                  <a:schemeClr val="bg1"/>
                </a:solidFill>
                <a:latin typeface="微软雅黑" panose="020B0503020204020204" pitchFamily="34" charset="-122"/>
                <a:ea typeface="微软雅黑" panose="020B0503020204020204" pitchFamily="34" charset="-122"/>
              </a:rPr>
              <a:t>敏捷</a:t>
            </a:r>
            <a:r>
              <a:rPr lang="zh-CN" altLang="en-US" sz="1350" dirty="0" smtClean="0">
                <a:solidFill>
                  <a:schemeClr val="bg1"/>
                </a:solidFill>
                <a:latin typeface="微软雅黑" panose="020B0503020204020204" pitchFamily="34" charset="-122"/>
                <a:ea typeface="微软雅黑" panose="020B0503020204020204" pitchFamily="34" charset="-122"/>
              </a:rPr>
              <a:t>项目管理</a:t>
            </a: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8" name="圆角矩形 87"/>
          <p:cNvSpPr/>
          <p:nvPr/>
        </p:nvSpPr>
        <p:spPr>
          <a:xfrm>
            <a:off x="4722030" y="3652537"/>
            <a:ext cx="398034" cy="2279135"/>
          </a:xfrm>
          <a:prstGeom prst="roundRect">
            <a:avLst>
              <a:gd name="adj" fmla="val 3704"/>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smtClean="0">
                <a:solidFill>
                  <a:schemeClr val="bg1"/>
                </a:solidFill>
                <a:latin typeface="微软雅黑" panose="020B0503020204020204" pitchFamily="34" charset="-122"/>
                <a:ea typeface="微软雅黑" panose="020B0503020204020204" pitchFamily="34" charset="-122"/>
              </a:rPr>
              <a:t>灵活资源配置</a:t>
            </a:r>
            <a:endParaRPr lang="zh-CN" altLang="en-US" sz="1350" dirty="0">
              <a:solidFill>
                <a:schemeClr val="bg1"/>
              </a:solidFill>
              <a:latin typeface="微软雅黑" panose="020B0503020204020204" pitchFamily="34" charset="-122"/>
              <a:ea typeface="微软雅黑" panose="020B0503020204020204" pitchFamily="34" charset="-122"/>
            </a:endParaRPr>
          </a:p>
          <a:p>
            <a:pPr algn="ct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9" name="圆角矩形 88"/>
          <p:cNvSpPr/>
          <p:nvPr/>
        </p:nvSpPr>
        <p:spPr>
          <a:xfrm>
            <a:off x="5181346" y="3665411"/>
            <a:ext cx="398034" cy="2279135"/>
          </a:xfrm>
          <a:prstGeom prst="roundRect">
            <a:avLst>
              <a:gd name="adj" fmla="val 3704"/>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smtClean="0">
                <a:solidFill>
                  <a:schemeClr val="bg1"/>
                </a:solidFill>
                <a:latin typeface="微软雅黑" panose="020B0503020204020204" pitchFamily="34" charset="-122"/>
                <a:ea typeface="微软雅黑" panose="020B0503020204020204" pitchFamily="34" charset="-122"/>
              </a:rPr>
              <a:t>引入新兴技术</a:t>
            </a: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90" name="圆角矩形 89"/>
          <p:cNvSpPr/>
          <p:nvPr/>
        </p:nvSpPr>
        <p:spPr>
          <a:xfrm>
            <a:off x="5671882" y="3677695"/>
            <a:ext cx="398034" cy="2279135"/>
          </a:xfrm>
          <a:prstGeom prst="roundRect">
            <a:avLst>
              <a:gd name="adj" fmla="val 3704"/>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solidFill>
                  <a:schemeClr val="bg1"/>
                </a:solidFill>
                <a:latin typeface="微软雅黑" panose="020B0503020204020204" pitchFamily="34" charset="-122"/>
                <a:ea typeface="微软雅黑" panose="020B0503020204020204" pitchFamily="34" charset="-122"/>
              </a:rPr>
              <a:t>网络安全防护</a:t>
            </a:r>
          </a:p>
        </p:txBody>
      </p:sp>
      <p:sp>
        <p:nvSpPr>
          <p:cNvPr id="91" name="圆角矩形 90"/>
          <p:cNvSpPr/>
          <p:nvPr/>
        </p:nvSpPr>
        <p:spPr>
          <a:xfrm>
            <a:off x="6162418" y="3669380"/>
            <a:ext cx="398034" cy="2279135"/>
          </a:xfrm>
          <a:prstGeom prst="roundRect">
            <a:avLst>
              <a:gd name="adj" fmla="val 3704"/>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solidFill>
                  <a:schemeClr val="bg1"/>
                </a:solidFill>
                <a:latin typeface="微软雅黑" panose="020B0503020204020204" pitchFamily="34" charset="-122"/>
                <a:ea typeface="微软雅黑" panose="020B0503020204020204" pitchFamily="34" charset="-122"/>
              </a:rPr>
              <a:t>业务风险控制</a:t>
            </a:r>
          </a:p>
        </p:txBody>
      </p:sp>
      <p:sp>
        <p:nvSpPr>
          <p:cNvPr id="92" name="圆角矩形 91"/>
          <p:cNvSpPr/>
          <p:nvPr/>
        </p:nvSpPr>
        <p:spPr>
          <a:xfrm>
            <a:off x="6632186" y="3658494"/>
            <a:ext cx="398034" cy="2279135"/>
          </a:xfrm>
          <a:prstGeom prst="roundRect">
            <a:avLst>
              <a:gd name="adj" fmla="val 3704"/>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solidFill>
                  <a:schemeClr val="bg1"/>
                </a:solidFill>
                <a:latin typeface="微软雅黑" panose="020B0503020204020204" pitchFamily="34" charset="-122"/>
                <a:ea typeface="微软雅黑" panose="020B0503020204020204" pitchFamily="34" charset="-122"/>
              </a:rPr>
              <a:t>隐私信息保护</a:t>
            </a:r>
            <a:endParaRPr lang="en-US" altLang="zh-CN" sz="1350" dirty="0">
              <a:solidFill>
                <a:schemeClr val="bg1"/>
              </a:solidFill>
              <a:latin typeface="微软雅黑" panose="020B0503020204020204" pitchFamily="34" charset="-122"/>
              <a:ea typeface="微软雅黑" panose="020B0503020204020204" pitchFamily="34" charset="-122"/>
            </a:endParaRPr>
          </a:p>
        </p:txBody>
      </p:sp>
      <p:sp>
        <p:nvSpPr>
          <p:cNvPr id="93" name="圆角矩形 92"/>
          <p:cNvSpPr/>
          <p:nvPr/>
        </p:nvSpPr>
        <p:spPr>
          <a:xfrm>
            <a:off x="7209410" y="3652537"/>
            <a:ext cx="398034" cy="2279135"/>
          </a:xfrm>
          <a:prstGeom prst="roundRect">
            <a:avLst>
              <a:gd name="adj" fmla="val 3704"/>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solidFill>
                  <a:schemeClr val="bg1"/>
                </a:solidFill>
                <a:latin typeface="微软雅黑" panose="020B0503020204020204" pitchFamily="34" charset="-122"/>
                <a:ea typeface="微软雅黑" panose="020B0503020204020204" pitchFamily="34" charset="-122"/>
              </a:rPr>
              <a:t>优化</a:t>
            </a:r>
            <a:endParaRPr lang="en-US" altLang="zh-CN" sz="1350" dirty="0">
              <a:solidFill>
                <a:schemeClr val="bg1"/>
              </a:solidFill>
              <a:latin typeface="微软雅黑" panose="020B0503020204020204" pitchFamily="34" charset="-122"/>
              <a:ea typeface="微软雅黑" panose="020B0503020204020204" pitchFamily="34" charset="-122"/>
            </a:endParaRPr>
          </a:p>
          <a:p>
            <a:pPr algn="ctr"/>
            <a:r>
              <a:rPr lang="en-US" altLang="zh-CN" sz="1350" dirty="0">
                <a:solidFill>
                  <a:schemeClr val="bg1"/>
                </a:solidFill>
                <a:latin typeface="微软雅黑" panose="020B0503020204020204" pitchFamily="34" charset="-122"/>
                <a:ea typeface="微软雅黑" panose="020B0503020204020204" pitchFamily="34" charset="-122"/>
              </a:rPr>
              <a:t>IT</a:t>
            </a:r>
          </a:p>
          <a:p>
            <a:pPr algn="ctr"/>
            <a:r>
              <a:rPr lang="zh-CN" altLang="en-US" sz="1350" dirty="0">
                <a:solidFill>
                  <a:schemeClr val="bg1"/>
                </a:solidFill>
                <a:latin typeface="微软雅黑" panose="020B0503020204020204" pitchFamily="34" charset="-122"/>
                <a:ea typeface="微软雅黑" panose="020B0503020204020204" pitchFamily="34" charset="-122"/>
              </a:rPr>
              <a:t>人员绩效评价</a:t>
            </a:r>
            <a:endParaRPr lang="en-US" altLang="zh-CN" sz="1350" dirty="0">
              <a:solidFill>
                <a:schemeClr val="bg1"/>
              </a:solidFill>
              <a:latin typeface="微软雅黑" panose="020B0503020204020204" pitchFamily="34" charset="-122"/>
              <a:ea typeface="微软雅黑" panose="020B0503020204020204" pitchFamily="34" charset="-122"/>
            </a:endParaRPr>
          </a:p>
        </p:txBody>
      </p:sp>
      <p:sp>
        <p:nvSpPr>
          <p:cNvPr id="94" name="圆角矩形 93"/>
          <p:cNvSpPr/>
          <p:nvPr/>
        </p:nvSpPr>
        <p:spPr>
          <a:xfrm>
            <a:off x="7679178" y="3637241"/>
            <a:ext cx="398034" cy="2279135"/>
          </a:xfrm>
          <a:prstGeom prst="roundRect">
            <a:avLst>
              <a:gd name="adj" fmla="val 3704"/>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solidFill>
                  <a:schemeClr val="bg1"/>
                </a:solidFill>
                <a:latin typeface="微软雅黑" panose="020B0503020204020204" pitchFamily="34" charset="-122"/>
                <a:ea typeface="微软雅黑" panose="020B0503020204020204" pitchFamily="34" charset="-122"/>
              </a:rPr>
              <a:t>加强项目实施后评估</a:t>
            </a:r>
            <a:endParaRPr lang="en-US" altLang="zh-CN" sz="1350" dirty="0">
              <a:solidFill>
                <a:schemeClr val="bg1"/>
              </a:solidFill>
              <a:latin typeface="微软雅黑" panose="020B0503020204020204" pitchFamily="34" charset="-122"/>
              <a:ea typeface="微软雅黑" panose="020B0503020204020204" pitchFamily="34" charset="-122"/>
            </a:endParaRPr>
          </a:p>
        </p:txBody>
      </p:sp>
      <p:sp>
        <p:nvSpPr>
          <p:cNvPr id="102" name="圆角矩形 101"/>
          <p:cNvSpPr/>
          <p:nvPr/>
        </p:nvSpPr>
        <p:spPr>
          <a:xfrm>
            <a:off x="688688" y="3140489"/>
            <a:ext cx="995082" cy="463152"/>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noAutofit/>
          </a:bodyPr>
          <a:lstStyle/>
          <a:p>
            <a:pPr algn="ctr"/>
            <a:r>
              <a:rPr lang="zh-CN" altLang="en-US" sz="1350" dirty="0">
                <a:solidFill>
                  <a:schemeClr val="tx1"/>
                </a:solidFill>
                <a:latin typeface="微软雅黑" panose="020B0503020204020204" pitchFamily="34" charset="-122"/>
                <a:ea typeface="微软雅黑" panose="020B0503020204020204" pitchFamily="34" charset="-122"/>
              </a:rPr>
              <a:t>战略</a:t>
            </a:r>
            <a:r>
              <a:rPr lang="zh-CN" altLang="en-US" sz="1350" dirty="0" smtClean="0">
                <a:solidFill>
                  <a:schemeClr val="tx1"/>
                </a:solidFill>
                <a:latin typeface="微软雅黑" panose="020B0503020204020204" pitchFamily="34" charset="-122"/>
                <a:ea typeface="微软雅黑" panose="020B0503020204020204" pitchFamily="34" charset="-122"/>
              </a:rPr>
              <a:t>迅速</a:t>
            </a:r>
            <a:r>
              <a:rPr lang="zh-CN" altLang="en-US" sz="1350" dirty="0">
                <a:solidFill>
                  <a:schemeClr val="tx1"/>
                </a:solidFill>
                <a:latin typeface="微软雅黑" panose="020B0503020204020204" pitchFamily="34" charset="-122"/>
                <a:ea typeface="微软雅黑" panose="020B0503020204020204" pitchFamily="34" charset="-122"/>
              </a:rPr>
              <a:t>决策能力</a:t>
            </a:r>
          </a:p>
        </p:txBody>
      </p:sp>
      <p:sp>
        <p:nvSpPr>
          <p:cNvPr id="103" name="圆角矩形 102"/>
          <p:cNvSpPr/>
          <p:nvPr/>
        </p:nvSpPr>
        <p:spPr>
          <a:xfrm>
            <a:off x="1989531" y="3129149"/>
            <a:ext cx="995082" cy="463152"/>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noAutofit/>
          </a:bodyPr>
          <a:lstStyle/>
          <a:p>
            <a:pPr algn="ctr"/>
            <a:r>
              <a:rPr lang="zh-CN" altLang="en-US" sz="1350" dirty="0">
                <a:solidFill>
                  <a:schemeClr val="tx1"/>
                </a:solidFill>
                <a:latin typeface="微软雅黑" panose="020B0503020204020204" pitchFamily="34" charset="-122"/>
                <a:ea typeface="微软雅黑" panose="020B0503020204020204" pitchFamily="34" charset="-122"/>
              </a:rPr>
              <a:t>需求有效把握能力</a:t>
            </a:r>
          </a:p>
        </p:txBody>
      </p:sp>
      <p:sp>
        <p:nvSpPr>
          <p:cNvPr id="104" name="圆角矩形 103"/>
          <p:cNvSpPr/>
          <p:nvPr/>
        </p:nvSpPr>
        <p:spPr>
          <a:xfrm>
            <a:off x="3242092" y="3158744"/>
            <a:ext cx="995082" cy="463152"/>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noAutofit/>
          </a:bodyPr>
          <a:lstStyle/>
          <a:p>
            <a:pPr algn="ctr"/>
            <a:r>
              <a:rPr lang="zh-CN" altLang="en-US" sz="1350" dirty="0">
                <a:solidFill>
                  <a:schemeClr val="tx1"/>
                </a:solidFill>
                <a:latin typeface="微软雅黑" panose="020B0503020204020204" pitchFamily="34" charset="-122"/>
                <a:ea typeface="微软雅黑" panose="020B0503020204020204" pitchFamily="34" charset="-122"/>
              </a:rPr>
              <a:t>项目快速</a:t>
            </a:r>
            <a:r>
              <a:rPr lang="zh-CN" altLang="en-US" sz="1350" dirty="0" smtClean="0">
                <a:solidFill>
                  <a:schemeClr val="tx1"/>
                </a:solidFill>
                <a:latin typeface="微软雅黑" panose="020B0503020204020204" pitchFamily="34" charset="-122"/>
                <a:ea typeface="微软雅黑" panose="020B0503020204020204" pitchFamily="34" charset="-122"/>
              </a:rPr>
              <a:t>实施能力</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105" name="圆角矩形 104"/>
          <p:cNvSpPr/>
          <p:nvPr/>
        </p:nvSpPr>
        <p:spPr>
          <a:xfrm>
            <a:off x="4331398" y="3130905"/>
            <a:ext cx="1285128" cy="463152"/>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noAutofit/>
          </a:bodyPr>
          <a:lstStyle/>
          <a:p>
            <a:pPr algn="ctr"/>
            <a:r>
              <a:rPr lang="zh-CN" altLang="en-US" sz="1350" dirty="0" smtClean="0">
                <a:solidFill>
                  <a:schemeClr val="tx1"/>
                </a:solidFill>
                <a:latin typeface="微软雅黑" panose="020B0503020204020204" pitchFamily="34" charset="-122"/>
                <a:ea typeface="微软雅黑" panose="020B0503020204020204" pitchFamily="34" charset="-122"/>
              </a:rPr>
              <a:t>系统部署与服务能力</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106" name="圆角矩形 105"/>
          <p:cNvSpPr/>
          <p:nvPr/>
        </p:nvSpPr>
        <p:spPr>
          <a:xfrm>
            <a:off x="5769248" y="3156212"/>
            <a:ext cx="1163090" cy="463152"/>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noAutofit/>
          </a:bodyPr>
          <a:lstStyle/>
          <a:p>
            <a:pPr algn="ctr"/>
            <a:r>
              <a:rPr lang="zh-CN" altLang="en-US" sz="1350" dirty="0">
                <a:solidFill>
                  <a:schemeClr val="tx1"/>
                </a:solidFill>
                <a:latin typeface="微软雅黑" panose="020B0503020204020204" pitchFamily="34" charset="-122"/>
                <a:ea typeface="微软雅黑" panose="020B0503020204020204" pitchFamily="34" charset="-122"/>
              </a:rPr>
              <a:t>自</a:t>
            </a:r>
            <a:r>
              <a:rPr lang="zh-CN" altLang="en-US" sz="1350" dirty="0" smtClean="0">
                <a:solidFill>
                  <a:schemeClr val="tx1"/>
                </a:solidFill>
                <a:latin typeface="微软雅黑" panose="020B0503020204020204" pitchFamily="34" charset="-122"/>
                <a:ea typeface="微软雅黑" panose="020B0503020204020204" pitchFamily="34" charset="-122"/>
              </a:rPr>
              <a:t>适应信息</a:t>
            </a:r>
            <a:r>
              <a:rPr lang="zh-CN" altLang="en-US" sz="1350" dirty="0">
                <a:solidFill>
                  <a:schemeClr val="tx1"/>
                </a:solidFill>
                <a:latin typeface="微软雅黑" panose="020B0503020204020204" pitchFamily="34" charset="-122"/>
                <a:ea typeface="微软雅黑" panose="020B0503020204020204" pitchFamily="34" charset="-122"/>
              </a:rPr>
              <a:t>安全能力</a:t>
            </a:r>
          </a:p>
        </p:txBody>
      </p:sp>
      <p:sp>
        <p:nvSpPr>
          <p:cNvPr id="107" name="圆角矩形 106"/>
          <p:cNvSpPr/>
          <p:nvPr/>
        </p:nvSpPr>
        <p:spPr>
          <a:xfrm>
            <a:off x="7196840" y="3152482"/>
            <a:ext cx="995082" cy="463152"/>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noAutofit/>
          </a:bodyPr>
          <a:lstStyle/>
          <a:p>
            <a:pPr algn="ctr"/>
            <a:r>
              <a:rPr lang="en-US" altLang="zh-CN" sz="1350" dirty="0" smtClean="0">
                <a:solidFill>
                  <a:schemeClr val="tx1"/>
                </a:solidFill>
                <a:latin typeface="微软雅黑" panose="020B0503020204020204" pitchFamily="34" charset="-122"/>
                <a:ea typeface="微软雅黑" panose="020B0503020204020204" pitchFamily="34" charset="-122"/>
              </a:rPr>
              <a:t>IT</a:t>
            </a:r>
            <a:r>
              <a:rPr lang="zh-CN" altLang="en-US" sz="1350" dirty="0" smtClean="0">
                <a:solidFill>
                  <a:schemeClr val="tx1"/>
                </a:solidFill>
                <a:latin typeface="微软雅黑" panose="020B0503020204020204" pitchFamily="34" charset="-122"/>
                <a:ea typeface="微软雅黑" panose="020B0503020204020204" pitchFamily="34" charset="-122"/>
              </a:rPr>
              <a:t>投资管理能力</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7" name="等腰三角形 6"/>
          <p:cNvSpPr/>
          <p:nvPr/>
        </p:nvSpPr>
        <p:spPr>
          <a:xfrm>
            <a:off x="449299" y="2324391"/>
            <a:ext cx="8167650" cy="784907"/>
          </a:xfrm>
          <a:prstGeom prst="triangle">
            <a:avLst/>
          </a:prstGeom>
          <a:solidFill>
            <a:srgbClr val="C00000"/>
          </a:solidFill>
        </p:spPr>
        <p:txBody>
          <a:bodyPr wrap="square" rtlCol="0" anchor="ctr">
            <a:noAutofit/>
          </a:bodyPr>
          <a:lstStyle/>
          <a:p>
            <a:pPr algn="ctr"/>
            <a:r>
              <a:rPr lang="zh-CN" altLang="en-US" sz="1500" dirty="0">
                <a:solidFill>
                  <a:schemeClr val="bg1"/>
                </a:solidFill>
                <a:latin typeface="微软雅黑" panose="020B0503020204020204" pitchFamily="34" charset="-122"/>
                <a:ea typeface="微软雅黑" panose="020B0503020204020204" pitchFamily="34" charset="-122"/>
              </a:rPr>
              <a:t>“互联网</a:t>
            </a:r>
            <a:r>
              <a:rPr lang="en-US" altLang="zh-CN" sz="1500" dirty="0">
                <a:solidFill>
                  <a:schemeClr val="bg1"/>
                </a:solidFill>
                <a:latin typeface="微软雅黑" panose="020B0503020204020204" pitchFamily="34" charset="-122"/>
                <a:ea typeface="微软雅黑" panose="020B0503020204020204" pitchFamily="34" charset="-122"/>
              </a:rPr>
              <a:t>+</a:t>
            </a:r>
            <a:r>
              <a:rPr lang="zh-CN" altLang="en-US" sz="1500" dirty="0">
                <a:solidFill>
                  <a:schemeClr val="bg1"/>
                </a:solidFill>
                <a:latin typeface="微软雅黑" panose="020B0503020204020204" pitchFamily="34" charset="-122"/>
                <a:ea typeface="微软雅黑" panose="020B0503020204020204" pitchFamily="34" charset="-122"/>
              </a:rPr>
              <a:t>”转型发展</a:t>
            </a:r>
            <a:endParaRPr lang="en-US" altLang="zh-CN" sz="1500" dirty="0">
              <a:solidFill>
                <a:schemeClr val="bg1"/>
              </a:solidFill>
              <a:latin typeface="微软雅黑" panose="020B0503020204020204" pitchFamily="34" charset="-122"/>
              <a:ea typeface="微软雅黑" panose="020B0503020204020204" pitchFamily="34" charset="-122"/>
            </a:endParaRPr>
          </a:p>
          <a:p>
            <a:pPr algn="ct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28" name="圆角矩形 27"/>
          <p:cNvSpPr/>
          <p:nvPr/>
        </p:nvSpPr>
        <p:spPr>
          <a:xfrm>
            <a:off x="4274556" y="3659397"/>
            <a:ext cx="398034" cy="2279135"/>
          </a:xfrm>
          <a:prstGeom prst="roundRect">
            <a:avLst>
              <a:gd name="adj" fmla="val 3704"/>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350" dirty="0" smtClean="0">
                <a:solidFill>
                  <a:schemeClr val="bg1"/>
                </a:solidFill>
                <a:latin typeface="微软雅黑" panose="020B0503020204020204" pitchFamily="34" charset="-122"/>
                <a:ea typeface="微软雅黑" panose="020B0503020204020204" pitchFamily="34" charset="-122"/>
              </a:rPr>
              <a:t>IT</a:t>
            </a:r>
            <a:r>
              <a:rPr lang="zh-CN" altLang="en-US" sz="1350" dirty="0" smtClean="0">
                <a:solidFill>
                  <a:schemeClr val="bg1"/>
                </a:solidFill>
                <a:latin typeface="微软雅黑" panose="020B0503020204020204" pitchFamily="34" charset="-122"/>
                <a:ea typeface="微软雅黑" panose="020B0503020204020204" pitchFamily="34" charset="-122"/>
              </a:rPr>
              <a:t>服务</a:t>
            </a:r>
            <a:endParaRPr lang="en-US" altLang="zh-CN" sz="1350" dirty="0" smtClean="0">
              <a:solidFill>
                <a:schemeClr val="bg1"/>
              </a:solidFill>
              <a:latin typeface="微软雅黑" panose="020B0503020204020204" pitchFamily="34" charset="-122"/>
              <a:ea typeface="微软雅黑" panose="020B0503020204020204" pitchFamily="34" charset="-122"/>
            </a:endParaRPr>
          </a:p>
          <a:p>
            <a:pPr algn="ctr"/>
            <a:r>
              <a:rPr lang="zh-CN" altLang="en-US" sz="1350" dirty="0" smtClean="0">
                <a:solidFill>
                  <a:schemeClr val="bg1"/>
                </a:solidFill>
                <a:latin typeface="微软雅黑" panose="020B0503020204020204" pitchFamily="34" charset="-122"/>
                <a:ea typeface="微软雅黑" panose="020B0503020204020204" pitchFamily="34" charset="-122"/>
              </a:rPr>
              <a:t>提供与运营</a:t>
            </a:r>
            <a:endParaRPr lang="zh-CN" altLang="en-US" sz="1350" dirty="0">
              <a:solidFill>
                <a:schemeClr val="bg1"/>
              </a:solidFill>
              <a:latin typeface="微软雅黑" panose="020B0503020204020204" pitchFamily="34" charset="-122"/>
              <a:ea typeface="微软雅黑" panose="020B0503020204020204" pitchFamily="34" charset="-122"/>
            </a:endParaRPr>
          </a:p>
          <a:p>
            <a:pPr algn="ct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749097" y="1486860"/>
            <a:ext cx="7769914" cy="923330"/>
          </a:xfrm>
          <a:prstGeom prst="rect">
            <a:avLst/>
          </a:prstGeom>
        </p:spPr>
        <p:txBody>
          <a:bodyPr wrap="square">
            <a:spAutoFit/>
          </a:bodyPr>
          <a:lstStyle/>
          <a:p>
            <a:pPr marL="285750" indent="-285750">
              <a:buFont typeface="Arial" panose="020B0604020202020204" pitchFamily="34" charset="0"/>
              <a:buChar char="•"/>
            </a:pPr>
            <a:r>
              <a:rPr lang="zh-CN" altLang="en-US"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rPr>
              <a:t>建立“互联网</a:t>
            </a:r>
            <a:r>
              <a:rPr lang="en-US" altLang="zh-CN"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rPr>
              <a:t>+</a:t>
            </a:r>
            <a:r>
              <a:rPr lang="zh-CN" altLang="en-US"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rPr>
              <a:t>”重点建立战略迅速决策能力、需求有效把握能力、项目快速实施能力、系统部署与服务能力、自适应信息安全能力及</a:t>
            </a:r>
            <a:r>
              <a:rPr lang="en-US" altLang="zh-CN"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rPr>
              <a:t>IT</a:t>
            </a:r>
            <a:r>
              <a:rPr lang="zh-CN" altLang="en-US"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rPr>
              <a:t>投资管理能力。</a:t>
            </a:r>
            <a:r>
              <a:rPr lang="en-US" altLang="zh-CN"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rPr>
              <a:t> </a:t>
            </a:r>
          </a:p>
        </p:txBody>
      </p:sp>
    </p:spTree>
    <p:extLst>
      <p:ext uri="{BB962C8B-B14F-4D97-AF65-F5344CB8AC3E}">
        <p14:creationId xmlns:p14="http://schemas.microsoft.com/office/powerpoint/2010/main" val="30528280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564768" y="4112467"/>
            <a:ext cx="5709072" cy="651731"/>
          </a:xfrm>
          <a:prstGeom prst="roundRect">
            <a:avLst/>
          </a:prstGeom>
          <a:noFill/>
          <a:ln w="3175" cap="flat" cmpd="sng" algn="ctr">
            <a:solidFill>
              <a:schemeClr val="accent6"/>
            </a:solidFill>
            <a:prstDash val="sysDash"/>
            <a:round/>
            <a:headEnd type="none" w="med" len="med"/>
            <a:tailEnd type="none" w="med" len="med"/>
          </a:ln>
          <a:effectLst>
            <a:glow rad="139700">
              <a:schemeClr val="accent2">
                <a:satMod val="175000"/>
                <a:alpha val="40000"/>
              </a:schemeClr>
            </a:glow>
          </a:effectLst>
        </p:spPr>
        <p:txBody>
          <a:bodyPr vert="horz" wrap="square" lIns="91440" tIns="45720" rIns="91440" bIns="45720" numCol="1" rtlCol="0" anchor="t" anchorCtr="0" compatLnSpc="1">
            <a:prstTxWarp prst="textNoShape">
              <a:avLst/>
            </a:prstTxWarp>
          </a:bodyPr>
          <a:lstStyle/>
          <a:p>
            <a:pPr fontAlgn="base" latinLnBrk="1">
              <a:spcBef>
                <a:spcPct val="0"/>
              </a:spcBef>
              <a:spcAft>
                <a:spcPct val="0"/>
              </a:spcAft>
            </a:pPr>
            <a:endParaRPr kumimoji="1" lang="zh-CN" altLang="en-US" sz="24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225737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六边形 76"/>
          <p:cNvSpPr/>
          <p:nvPr/>
        </p:nvSpPr>
        <p:spPr>
          <a:xfrm rot="5400000">
            <a:off x="3021578" y="2949638"/>
            <a:ext cx="2683998" cy="2734484"/>
          </a:xfrm>
          <a:prstGeom prst="hexagon">
            <a:avLst/>
          </a:prstGeom>
          <a:ln w="28575">
            <a:solidFill>
              <a:srgbClr val="C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000">
              <a:solidFill>
                <a:schemeClr val="tx1"/>
              </a:solidFill>
            </a:endParaRPr>
          </a:p>
        </p:txBody>
      </p:sp>
      <p:sp>
        <p:nvSpPr>
          <p:cNvPr id="24" name="文本框 23"/>
          <p:cNvSpPr txBox="1"/>
          <p:nvPr/>
        </p:nvSpPr>
        <p:spPr>
          <a:xfrm>
            <a:off x="4181583" y="3281584"/>
            <a:ext cx="972235" cy="584775"/>
          </a:xfrm>
          <a:prstGeom prst="rect">
            <a:avLst/>
          </a:prstGeom>
          <a:noFill/>
        </p:spPr>
        <p:txBody>
          <a:bodyPr wrap="square" rtlCol="0">
            <a:spAutoFit/>
          </a:bodyPr>
          <a:lstStyle/>
          <a:p>
            <a:pPr algn="ct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合规</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要求</a:t>
            </a:r>
          </a:p>
        </p:txBody>
      </p:sp>
      <p:sp>
        <p:nvSpPr>
          <p:cNvPr id="25" name="文本框 24"/>
          <p:cNvSpPr txBox="1"/>
          <p:nvPr/>
        </p:nvSpPr>
        <p:spPr>
          <a:xfrm>
            <a:off x="3160410" y="4471012"/>
            <a:ext cx="972235" cy="584775"/>
          </a:xfrm>
          <a:prstGeom prst="rect">
            <a:avLst/>
          </a:prstGeom>
          <a:noFill/>
        </p:spPr>
        <p:txBody>
          <a:bodyPr wrap="square" rtlCol="0">
            <a:spAutoFit/>
          </a:bodyPr>
          <a:lstStyle/>
          <a:p>
            <a:pPr algn="ct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业务内容</a:t>
            </a:r>
          </a:p>
        </p:txBody>
      </p:sp>
      <p:sp>
        <p:nvSpPr>
          <p:cNvPr id="26" name="文本框 25"/>
          <p:cNvSpPr txBox="1"/>
          <p:nvPr/>
        </p:nvSpPr>
        <p:spPr>
          <a:xfrm>
            <a:off x="4480607" y="4440586"/>
            <a:ext cx="972235" cy="584775"/>
          </a:xfrm>
          <a:prstGeom prst="rect">
            <a:avLst/>
          </a:prstGeom>
          <a:noFill/>
        </p:spPr>
        <p:txBody>
          <a:bodyPr wrap="square" rtlCol="0">
            <a:spAutoFit/>
          </a:bodyPr>
          <a:lstStyle/>
          <a:p>
            <a:pPr algn="ct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支撑环境</a:t>
            </a:r>
          </a:p>
        </p:txBody>
      </p:sp>
      <p:sp>
        <p:nvSpPr>
          <p:cNvPr id="32" name="文本框 31"/>
          <p:cNvSpPr txBox="1"/>
          <p:nvPr/>
        </p:nvSpPr>
        <p:spPr>
          <a:xfrm>
            <a:off x="6414687" y="4695371"/>
            <a:ext cx="1777598" cy="307777"/>
          </a:xfrm>
          <a:prstGeom prst="rect">
            <a:avLst/>
          </a:prstGeom>
          <a:noFill/>
        </p:spPr>
        <p:txBody>
          <a:bodyPr wrap="square" rtlCol="0">
            <a:spAutoFit/>
          </a:bodyPr>
          <a:lstStyle/>
          <a:p>
            <a:r>
              <a:rPr lang="zh-CN" altLang="en-US" sz="1400" dirty="0">
                <a:solidFill>
                  <a:schemeClr val="tx1"/>
                </a:solidFill>
                <a:latin typeface="微软雅黑" panose="020B0503020204020204" pitchFamily="34" charset="-122"/>
                <a:ea typeface="微软雅黑" panose="020B0503020204020204" pitchFamily="34" charset="-122"/>
              </a:rPr>
              <a:t>内部信息安全风险</a:t>
            </a:r>
          </a:p>
        </p:txBody>
      </p:sp>
      <p:sp>
        <p:nvSpPr>
          <p:cNvPr id="33" name="文本框 32"/>
          <p:cNvSpPr txBox="1"/>
          <p:nvPr/>
        </p:nvSpPr>
        <p:spPr>
          <a:xfrm>
            <a:off x="6387949" y="5169913"/>
            <a:ext cx="1777598" cy="307777"/>
          </a:xfrm>
          <a:prstGeom prst="rect">
            <a:avLst/>
          </a:prstGeom>
          <a:noFill/>
        </p:spPr>
        <p:txBody>
          <a:bodyPr wrap="square" rtlCol="0">
            <a:spAutoFit/>
          </a:bodyPr>
          <a:lstStyle/>
          <a:p>
            <a:r>
              <a:rPr lang="zh-CN" altLang="en-US" sz="1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外部信息安全风险</a:t>
            </a:r>
          </a:p>
        </p:txBody>
      </p:sp>
      <p:sp>
        <p:nvSpPr>
          <p:cNvPr id="34" name="文本框 33"/>
          <p:cNvSpPr txBox="1"/>
          <p:nvPr/>
        </p:nvSpPr>
        <p:spPr>
          <a:xfrm>
            <a:off x="1094467" y="4381063"/>
            <a:ext cx="1255544" cy="307777"/>
          </a:xfrm>
          <a:prstGeom prst="rect">
            <a:avLst/>
          </a:prstGeom>
          <a:noFill/>
        </p:spPr>
        <p:txBody>
          <a:bodyPr wrap="square" rtlCol="0">
            <a:spAutoFit/>
          </a:bodyPr>
          <a:lstStyle/>
          <a:p>
            <a:r>
              <a:rPr lang="zh-CN" altLang="en-US" sz="1400" u="sng"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业务流程风险</a:t>
            </a:r>
          </a:p>
        </p:txBody>
      </p:sp>
      <p:cxnSp>
        <p:nvCxnSpPr>
          <p:cNvPr id="36" name="直接连接符 35"/>
          <p:cNvCxnSpPr/>
          <p:nvPr/>
        </p:nvCxnSpPr>
        <p:spPr>
          <a:xfrm>
            <a:off x="5979382" y="5497259"/>
            <a:ext cx="1823944"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5320932" y="5073431"/>
            <a:ext cx="658451" cy="423828"/>
          </a:xfrm>
          <a:prstGeom prst="line">
            <a:avLst/>
          </a:prstGeom>
          <a:ln>
            <a:solidFill>
              <a:srgbClr val="C00000"/>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184326" y="4944441"/>
            <a:ext cx="1772125"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5525876" y="4520244"/>
            <a:ext cx="658451" cy="423828"/>
          </a:xfrm>
          <a:prstGeom prst="line">
            <a:avLst/>
          </a:prstGeom>
          <a:ln>
            <a:solidFill>
              <a:srgbClr val="C00000"/>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053902" y="4671165"/>
            <a:ext cx="1502071"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555972" y="4348176"/>
            <a:ext cx="621234" cy="322990"/>
          </a:xfrm>
          <a:prstGeom prst="line">
            <a:avLst/>
          </a:prstGeom>
          <a:ln>
            <a:solidFill>
              <a:srgbClr val="C00000"/>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1455762" y="5151908"/>
            <a:ext cx="1255544" cy="307777"/>
          </a:xfrm>
          <a:prstGeom prst="rect">
            <a:avLst/>
          </a:prstGeom>
          <a:noFill/>
        </p:spPr>
        <p:txBody>
          <a:bodyPr wrap="square" rtlCol="0">
            <a:spAutoFit/>
          </a:bodyPr>
          <a:lstStyle/>
          <a:p>
            <a:r>
              <a:rPr lang="zh-CN" altLang="en-US" sz="1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业务数据风险</a:t>
            </a:r>
          </a:p>
        </p:txBody>
      </p:sp>
      <p:cxnSp>
        <p:nvCxnSpPr>
          <p:cNvPr id="54" name="直接连接符 53"/>
          <p:cNvCxnSpPr/>
          <p:nvPr/>
        </p:nvCxnSpPr>
        <p:spPr>
          <a:xfrm>
            <a:off x="1415197" y="5442010"/>
            <a:ext cx="1502071"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2917268" y="5119020"/>
            <a:ext cx="621234" cy="322990"/>
          </a:xfrm>
          <a:prstGeom prst="line">
            <a:avLst/>
          </a:prstGeom>
          <a:ln>
            <a:solidFill>
              <a:srgbClr val="C00000"/>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657261" y="3324581"/>
            <a:ext cx="1772125" cy="0"/>
          </a:xfrm>
          <a:prstGeom prst="line">
            <a:avLst/>
          </a:prstGeom>
          <a:ln>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5184149" y="3281584"/>
            <a:ext cx="463510" cy="164138"/>
          </a:xfrm>
          <a:prstGeom prst="line">
            <a:avLst/>
          </a:prstGeom>
          <a:ln>
            <a:solidFill>
              <a:schemeClr val="accent6">
                <a:lumMod val="75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5018113" y="2629444"/>
            <a:ext cx="1502071" cy="0"/>
          </a:xfrm>
          <a:prstGeom prst="line">
            <a:avLst/>
          </a:prstGeom>
          <a:ln>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5692129" y="3045291"/>
            <a:ext cx="2096015" cy="307777"/>
          </a:xfrm>
          <a:prstGeom prst="rect">
            <a:avLst/>
          </a:prstGeom>
          <a:noFill/>
        </p:spPr>
        <p:txBody>
          <a:bodyPr wrap="square" rtlCol="0">
            <a:spAutoFit/>
          </a:bodyPr>
          <a:lstStyle/>
          <a:p>
            <a:r>
              <a:rPr lang="zh-CN" altLang="en-US" sz="1400" dirty="0">
                <a:solidFill>
                  <a:schemeClr val="tx1"/>
                </a:solidFill>
                <a:latin typeface="微软雅黑" panose="020B0503020204020204" pitchFamily="34" charset="-122"/>
                <a:ea typeface="微软雅黑" panose="020B0503020204020204" pitchFamily="34" charset="-122"/>
              </a:rPr>
              <a:t>国际</a:t>
            </a:r>
            <a:r>
              <a:rPr lang="zh-CN" altLang="en-US" sz="1400" dirty="0" smtClean="0">
                <a:solidFill>
                  <a:schemeClr val="tx1"/>
                </a:solidFill>
                <a:latin typeface="微软雅黑" panose="020B0503020204020204" pitchFamily="34" charset="-122"/>
                <a:ea typeface="微软雅黑" panose="020B0503020204020204" pitchFamily="34" charset="-122"/>
              </a:rPr>
              <a:t>最佳实践差距</a:t>
            </a:r>
            <a:r>
              <a:rPr lang="zh-CN" altLang="en-US" sz="1400" dirty="0">
                <a:solidFill>
                  <a:schemeClr val="tx1"/>
                </a:solidFill>
                <a:latin typeface="微软雅黑" panose="020B0503020204020204" pitchFamily="34" charset="-122"/>
                <a:ea typeface="微软雅黑" panose="020B0503020204020204" pitchFamily="34" charset="-122"/>
              </a:rPr>
              <a:t>风险</a:t>
            </a:r>
          </a:p>
        </p:txBody>
      </p:sp>
      <p:sp>
        <p:nvSpPr>
          <p:cNvPr id="64" name="文本框 63"/>
          <p:cNvSpPr txBox="1"/>
          <p:nvPr/>
        </p:nvSpPr>
        <p:spPr>
          <a:xfrm>
            <a:off x="5130773" y="2321667"/>
            <a:ext cx="2514351" cy="307777"/>
          </a:xfrm>
          <a:prstGeom prst="rect">
            <a:avLst/>
          </a:prstGeom>
          <a:noFill/>
        </p:spPr>
        <p:txBody>
          <a:bodyPr wrap="square" rtlCol="0">
            <a:spAutoFit/>
          </a:bodyPr>
          <a:lstStyle/>
          <a:p>
            <a:r>
              <a:rPr lang="zh-CN" altLang="en-US" sz="1400" dirty="0">
                <a:solidFill>
                  <a:schemeClr val="tx1"/>
                </a:solidFill>
                <a:latin typeface="微软雅黑" panose="020B0503020204020204" pitchFamily="34" charset="-122"/>
                <a:ea typeface="微软雅黑" panose="020B0503020204020204" pitchFamily="34" charset="-122"/>
              </a:rPr>
              <a:t>各级监管要求合规风险</a:t>
            </a:r>
          </a:p>
        </p:txBody>
      </p:sp>
      <p:cxnSp>
        <p:nvCxnSpPr>
          <p:cNvPr id="67" name="直接连接符 66"/>
          <p:cNvCxnSpPr/>
          <p:nvPr/>
        </p:nvCxnSpPr>
        <p:spPr>
          <a:xfrm flipH="1">
            <a:off x="4574049" y="2639199"/>
            <a:ext cx="466427" cy="556612"/>
          </a:xfrm>
          <a:prstGeom prst="line">
            <a:avLst/>
          </a:prstGeom>
          <a:ln>
            <a:solidFill>
              <a:schemeClr val="accent6">
                <a:lumMod val="75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040605" y="3198027"/>
            <a:ext cx="387311" cy="389846"/>
          </a:xfrm>
          <a:prstGeom prst="line">
            <a:avLst/>
          </a:prstGeom>
          <a:ln>
            <a:solidFill>
              <a:schemeClr val="accent6">
                <a:lumMod val="75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722239" y="3173065"/>
            <a:ext cx="1318513" cy="22746"/>
          </a:xfrm>
          <a:prstGeom prst="line">
            <a:avLst/>
          </a:prstGeom>
          <a:ln>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1618727" y="2890250"/>
            <a:ext cx="1358375" cy="307777"/>
          </a:xfrm>
          <a:prstGeom prst="rect">
            <a:avLst/>
          </a:prstGeom>
          <a:noFill/>
        </p:spPr>
        <p:txBody>
          <a:bodyPr wrap="square" rtlCol="0">
            <a:spAutoFit/>
          </a:bodyPr>
          <a:lstStyle/>
          <a:p>
            <a:r>
              <a:rPr lang="en-US" altLang="zh-CN" sz="1400" dirty="0">
                <a:solidFill>
                  <a:schemeClr val="tx1"/>
                </a:solidFill>
                <a:latin typeface="微软雅黑" panose="020B0503020204020204" pitchFamily="34" charset="-122"/>
                <a:ea typeface="微软雅黑" panose="020B0503020204020204" pitchFamily="34" charset="-122"/>
              </a:rPr>
              <a:t>IT</a:t>
            </a:r>
            <a:r>
              <a:rPr lang="zh-CN" altLang="en-US" sz="1400" dirty="0">
                <a:solidFill>
                  <a:schemeClr val="tx1"/>
                </a:solidFill>
                <a:latin typeface="微软雅黑" panose="020B0503020204020204" pitchFamily="34" charset="-122"/>
                <a:ea typeface="微软雅黑" panose="020B0503020204020204" pitchFamily="34" charset="-122"/>
              </a:rPr>
              <a:t>治理风险</a:t>
            </a:r>
          </a:p>
        </p:txBody>
      </p:sp>
      <p:cxnSp>
        <p:nvCxnSpPr>
          <p:cNvPr id="17" name="直接连接符 16"/>
          <p:cNvCxnSpPr>
            <a:stCxn id="77" idx="2"/>
          </p:cNvCxnSpPr>
          <p:nvPr/>
        </p:nvCxnSpPr>
        <p:spPr>
          <a:xfrm>
            <a:off x="2996336" y="3645881"/>
            <a:ext cx="1038659" cy="322387"/>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81" name="直接连接符 80"/>
          <p:cNvCxnSpPr>
            <a:stCxn id="77" idx="4"/>
          </p:cNvCxnSpPr>
          <p:nvPr/>
        </p:nvCxnSpPr>
        <p:spPr>
          <a:xfrm flipH="1">
            <a:off x="4034995" y="3645881"/>
            <a:ext cx="1695824" cy="322387"/>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4" name="直接连接符 13"/>
          <p:cNvCxnSpPr>
            <a:endCxn id="77" idx="0"/>
          </p:cNvCxnSpPr>
          <p:nvPr/>
        </p:nvCxnSpPr>
        <p:spPr>
          <a:xfrm>
            <a:off x="4034995" y="3977194"/>
            <a:ext cx="328583" cy="1681685"/>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35" name="直接连接符 34"/>
          <p:cNvCxnSpPr>
            <a:endCxn id="77" idx="3"/>
          </p:cNvCxnSpPr>
          <p:nvPr/>
        </p:nvCxnSpPr>
        <p:spPr>
          <a:xfrm flipV="1">
            <a:off x="4034994" y="2974880"/>
            <a:ext cx="328583" cy="1025408"/>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39" name="直接连接符 38"/>
          <p:cNvCxnSpPr/>
          <p:nvPr/>
        </p:nvCxnSpPr>
        <p:spPr>
          <a:xfrm>
            <a:off x="3557349" y="2677925"/>
            <a:ext cx="387164" cy="614931"/>
          </a:xfrm>
          <a:prstGeom prst="line">
            <a:avLst/>
          </a:prstGeom>
          <a:ln>
            <a:solidFill>
              <a:schemeClr val="accent6">
                <a:lumMod val="75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062660" y="2677925"/>
            <a:ext cx="1502071" cy="0"/>
          </a:xfrm>
          <a:prstGeom prst="line">
            <a:avLst/>
          </a:prstGeom>
          <a:ln>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067807" y="2417442"/>
            <a:ext cx="1109399" cy="307777"/>
          </a:xfrm>
          <a:prstGeom prst="rect">
            <a:avLst/>
          </a:prstGeom>
          <a:noFill/>
        </p:spPr>
        <p:txBody>
          <a:bodyPr wrap="square" rtlCol="0">
            <a:spAutoFit/>
          </a:bodyPr>
          <a:lstStyle/>
          <a:p>
            <a:r>
              <a:rPr lang="en-US" altLang="zh-CN" sz="1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IT</a:t>
            </a:r>
            <a:r>
              <a:rPr lang="zh-CN" altLang="en-US" sz="1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战略风险</a:t>
            </a:r>
          </a:p>
        </p:txBody>
      </p:sp>
      <p:sp>
        <p:nvSpPr>
          <p:cNvPr id="43" name="文本框 42"/>
          <p:cNvSpPr txBox="1"/>
          <p:nvPr/>
        </p:nvSpPr>
        <p:spPr>
          <a:xfrm>
            <a:off x="3358095" y="3353068"/>
            <a:ext cx="972235" cy="584775"/>
          </a:xfrm>
          <a:prstGeom prst="rect">
            <a:avLst/>
          </a:prstGeom>
          <a:noFill/>
        </p:spPr>
        <p:txBody>
          <a:bodyPr wrap="square" rtlCol="0">
            <a:spAutoFit/>
          </a:bodyPr>
          <a:lstStyle/>
          <a:p>
            <a:pPr algn="ct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战略</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a:t>
            </a:r>
          </a:p>
        </p:txBody>
      </p:sp>
      <p:sp>
        <p:nvSpPr>
          <p:cNvPr id="37" name="文本框 36"/>
          <p:cNvSpPr txBox="1"/>
          <p:nvPr/>
        </p:nvSpPr>
        <p:spPr>
          <a:xfrm>
            <a:off x="6455204" y="3986120"/>
            <a:ext cx="1812495" cy="307777"/>
          </a:xfrm>
          <a:prstGeom prst="rect">
            <a:avLst/>
          </a:prstGeom>
          <a:noFill/>
        </p:spPr>
        <p:txBody>
          <a:bodyPr wrap="square" rtlCol="0">
            <a:spAutoFit/>
          </a:bodyPr>
          <a:lstStyle/>
          <a:p>
            <a:r>
              <a:rPr lang="zh-CN" altLang="en-US" sz="1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新技术信息安全风险</a:t>
            </a:r>
          </a:p>
        </p:txBody>
      </p:sp>
      <p:cxnSp>
        <p:nvCxnSpPr>
          <p:cNvPr id="44" name="直接连接符 43"/>
          <p:cNvCxnSpPr/>
          <p:nvPr/>
        </p:nvCxnSpPr>
        <p:spPr>
          <a:xfrm>
            <a:off x="6171182" y="4332564"/>
            <a:ext cx="1772125"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flipV="1">
            <a:off x="5512732" y="3908367"/>
            <a:ext cx="658451" cy="423828"/>
          </a:xfrm>
          <a:prstGeom prst="line">
            <a:avLst/>
          </a:prstGeom>
          <a:ln>
            <a:solidFill>
              <a:srgbClr val="C00000"/>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3527385" y="6091784"/>
            <a:ext cx="2334293" cy="307777"/>
          </a:xfrm>
          <a:prstGeom prst="rect">
            <a:avLst/>
          </a:prstGeom>
        </p:spPr>
        <p:txBody>
          <a:bodyPr wrap="none">
            <a:spAutoFit/>
          </a:bodyPr>
          <a:lstStyle/>
          <a:p>
            <a:r>
              <a:rPr lang="zh-CN" altLang="en-US" sz="1400" dirty="0" smtClean="0">
                <a:latin typeface="华文楷体" panose="02010600040101010101" pitchFamily="2" charset="-122"/>
                <a:ea typeface="华文楷体" panose="02010600040101010101" pitchFamily="2" charset="-122"/>
              </a:rPr>
              <a:t>注：红色内容为新型</a:t>
            </a:r>
            <a:r>
              <a:rPr lang="en-US" altLang="zh-CN" sz="1400" dirty="0" smtClean="0">
                <a:latin typeface="华文楷体" panose="02010600040101010101" pitchFamily="2" charset="-122"/>
                <a:ea typeface="华文楷体" panose="02010600040101010101" pitchFamily="2" charset="-122"/>
              </a:rPr>
              <a:t>IT</a:t>
            </a:r>
            <a:r>
              <a:rPr lang="zh-CN" altLang="en-US" sz="1400" dirty="0" smtClean="0">
                <a:latin typeface="华文楷体" panose="02010600040101010101" pitchFamily="2" charset="-122"/>
                <a:ea typeface="华文楷体" panose="02010600040101010101" pitchFamily="2" charset="-122"/>
              </a:rPr>
              <a:t>风险</a:t>
            </a:r>
            <a:endParaRPr lang="zh-CN" altLang="en-US" sz="1400" dirty="0">
              <a:latin typeface="华文楷体" panose="02010600040101010101" pitchFamily="2" charset="-122"/>
              <a:ea typeface="华文楷体" panose="02010600040101010101" pitchFamily="2" charset="-122"/>
            </a:endParaRPr>
          </a:p>
        </p:txBody>
      </p:sp>
      <p:sp>
        <p:nvSpPr>
          <p:cNvPr id="51" name="内容占位符 2"/>
          <p:cNvSpPr txBox="1">
            <a:spLocks/>
          </p:cNvSpPr>
          <p:nvPr/>
        </p:nvSpPr>
        <p:spPr>
          <a:xfrm>
            <a:off x="476673" y="1016557"/>
            <a:ext cx="7054068" cy="601344"/>
          </a:xfrm>
          <a:prstGeom prst="rect">
            <a:avLst/>
          </a:prstGeom>
        </p:spPr>
        <p:txBody>
          <a:bodyPr/>
          <a:lstStyle>
            <a:lvl1pPr marL="342900" indent="-342900" algn="l" rtl="0" fontAlgn="base">
              <a:lnSpc>
                <a:spcPct val="110000"/>
              </a:lnSpc>
              <a:spcBef>
                <a:spcPct val="20000"/>
              </a:spcBef>
              <a:spcAft>
                <a:spcPct val="20000"/>
              </a:spcAft>
              <a:buClr>
                <a:srgbClr val="D57117"/>
              </a:buClr>
              <a:buSzPct val="70000"/>
              <a:buFont typeface="Wingdings" pitchFamily="2" charset="2"/>
              <a:buChar char="n"/>
              <a:defRPr sz="2400" b="1">
                <a:solidFill>
                  <a:schemeClr val="tx1"/>
                </a:solidFill>
                <a:latin typeface="+mn-lt"/>
                <a:ea typeface="+mn-ea"/>
                <a:cs typeface="+mn-cs"/>
              </a:defRPr>
            </a:lvl1pPr>
            <a:lvl2pPr marL="742950" indent="-285750" algn="l" rtl="0" fontAlgn="base">
              <a:lnSpc>
                <a:spcPct val="110000"/>
              </a:lnSpc>
              <a:spcBef>
                <a:spcPct val="20000"/>
              </a:spcBef>
              <a:spcAft>
                <a:spcPct val="20000"/>
              </a:spcAft>
              <a:buClr>
                <a:srgbClr val="FFCC00"/>
              </a:buClr>
              <a:buSzPct val="70000"/>
              <a:buFont typeface="Wingdings" pitchFamily="2" charset="2"/>
              <a:buChar char="n"/>
              <a:defRPr sz="2000" b="1">
                <a:solidFill>
                  <a:schemeClr val="tx1"/>
                </a:solidFill>
                <a:latin typeface="+mn-lt"/>
                <a:ea typeface="+mn-ea"/>
              </a:defRPr>
            </a:lvl2pPr>
            <a:lvl3pPr marL="1143000" indent="-228600" algn="l" rtl="0" fontAlgn="base">
              <a:lnSpc>
                <a:spcPct val="110000"/>
              </a:lnSpc>
              <a:spcBef>
                <a:spcPct val="20000"/>
              </a:spcBef>
              <a:spcAft>
                <a:spcPct val="20000"/>
              </a:spcAft>
              <a:buClr>
                <a:srgbClr val="CB9BFF"/>
              </a:buClr>
              <a:buSzPct val="70000"/>
              <a:buFont typeface="Wingdings" pitchFamily="2" charset="2"/>
              <a:buChar char="n"/>
              <a:defRPr b="1">
                <a:solidFill>
                  <a:schemeClr val="tx1"/>
                </a:solidFill>
                <a:latin typeface="+mn-lt"/>
                <a:ea typeface="+mn-ea"/>
              </a:defRPr>
            </a:lvl3pPr>
            <a:lvl4pPr marL="1600200" indent="-228600" algn="l" rtl="0" fontAlgn="base">
              <a:lnSpc>
                <a:spcPct val="110000"/>
              </a:lnSpc>
              <a:spcBef>
                <a:spcPct val="20000"/>
              </a:spcBef>
              <a:spcAft>
                <a:spcPct val="20000"/>
              </a:spcAft>
              <a:buClr>
                <a:srgbClr val="66FFCC"/>
              </a:buClr>
              <a:buSzPct val="70000"/>
              <a:buFont typeface="Wingdings" pitchFamily="2" charset="2"/>
              <a:buChar char="n"/>
              <a:defRPr sz="1600" b="1">
                <a:solidFill>
                  <a:schemeClr val="tx1"/>
                </a:solidFill>
                <a:latin typeface="+mn-lt"/>
                <a:ea typeface="+mn-ea"/>
              </a:defRPr>
            </a:lvl4pPr>
            <a:lvl5pPr marL="20574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5pPr>
            <a:lvl6pPr marL="25146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6pPr>
            <a:lvl7pPr marL="29718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7pPr>
            <a:lvl8pPr marL="34290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8pPr>
            <a:lvl9pPr marL="38862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9pPr>
          </a:lstStyle>
          <a:p>
            <a:r>
              <a:rPr lang="zh-CN" altLang="en-US" b="0" dirty="0" smtClean="0">
                <a:latin typeface="微软雅黑" panose="020B0503020204020204" pitchFamily="34" charset="-122"/>
                <a:ea typeface="微软雅黑" panose="020B0503020204020204" pitchFamily="34" charset="-122"/>
              </a:rPr>
              <a:t>“互联网</a:t>
            </a:r>
            <a:r>
              <a:rPr lang="en-US" altLang="zh-CN" b="0" dirty="0" smtClean="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”环境下的各种</a:t>
            </a:r>
            <a:r>
              <a:rPr lang="en-US" altLang="zh-CN" b="0" dirty="0" smtClean="0">
                <a:latin typeface="微软雅黑" panose="020B0503020204020204" pitchFamily="34" charset="-122"/>
                <a:ea typeface="微软雅黑" panose="020B0503020204020204" pitchFamily="34" charset="-122"/>
              </a:rPr>
              <a:t>IT</a:t>
            </a:r>
            <a:r>
              <a:rPr lang="zh-CN" altLang="en-US" b="0" dirty="0" smtClean="0">
                <a:latin typeface="微软雅黑" panose="020B0503020204020204" pitchFamily="34" charset="-122"/>
                <a:ea typeface="微软雅黑" panose="020B0503020204020204" pitchFamily="34" charset="-122"/>
              </a:rPr>
              <a:t>风险</a:t>
            </a:r>
            <a:endParaRPr lang="en-US" altLang="zh-CN" b="0" dirty="0">
              <a:latin typeface="微软雅黑" panose="020B0503020204020204" pitchFamily="34" charset="-122"/>
              <a:ea typeface="微软雅黑" panose="020B0503020204020204" pitchFamily="34" charset="-122"/>
            </a:endParaRPr>
          </a:p>
        </p:txBody>
      </p:sp>
      <p:sp>
        <p:nvSpPr>
          <p:cNvPr id="47" name="文本框 46"/>
          <p:cNvSpPr txBox="1"/>
          <p:nvPr/>
        </p:nvSpPr>
        <p:spPr>
          <a:xfrm>
            <a:off x="730257" y="3731219"/>
            <a:ext cx="1864441" cy="307777"/>
          </a:xfrm>
          <a:prstGeom prst="rect">
            <a:avLst/>
          </a:prstGeom>
          <a:noFill/>
        </p:spPr>
        <p:txBody>
          <a:bodyPr wrap="square" rtlCol="0">
            <a:spAutoFit/>
          </a:bodyPr>
          <a:lstStyle/>
          <a:p>
            <a:r>
              <a:rPr lang="zh-CN" altLang="en-US" sz="1400" u="sng"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产品研发与运营风险</a:t>
            </a:r>
            <a:endParaRPr lang="zh-CN" altLang="en-US" sz="1400" u="sng"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52" name="直接连接符 51"/>
          <p:cNvCxnSpPr/>
          <p:nvPr/>
        </p:nvCxnSpPr>
        <p:spPr>
          <a:xfrm>
            <a:off x="2387580" y="4074854"/>
            <a:ext cx="589522" cy="19805"/>
          </a:xfrm>
          <a:prstGeom prst="line">
            <a:avLst/>
          </a:prstGeom>
          <a:ln>
            <a:solidFill>
              <a:srgbClr val="C00000"/>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911443" y="4094659"/>
            <a:ext cx="1502071"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580912" y="1494760"/>
            <a:ext cx="7442045" cy="738664"/>
          </a:xfrm>
          <a:prstGeom prst="rect">
            <a:avLst/>
          </a:prstGeom>
        </p:spPr>
        <p:txBody>
          <a:bodyPr wrap="square">
            <a:spAutoFit/>
          </a:bodyPr>
          <a:lstStyle/>
          <a:p>
            <a:pPr marL="742950" lvl="1" indent="-285750">
              <a:buFont typeface="Arial" panose="020B0604020202020204" pitchFamily="34" charset="0"/>
              <a:buChar char="•"/>
            </a:pPr>
            <a:r>
              <a:rPr lang="zh-CN" altLang="en-US" sz="1400" dirty="0" smtClean="0">
                <a:latin typeface="楷体" panose="02010609060101010101" pitchFamily="49" charset="-122"/>
                <a:ea typeface="楷体" panose="02010609060101010101" pitchFamily="49" charset="-122"/>
              </a:rPr>
              <a:t>“互联网</a:t>
            </a:r>
            <a:r>
              <a:rPr lang="en-US" altLang="zh-CN" sz="1400" dirty="0" smtClean="0">
                <a:latin typeface="楷体" panose="02010609060101010101" pitchFamily="49" charset="-122"/>
                <a:ea typeface="楷体" panose="02010609060101010101" pitchFamily="49" charset="-122"/>
              </a:rPr>
              <a:t>+</a:t>
            </a:r>
            <a:r>
              <a:rPr lang="zh-CN" altLang="en-US" sz="1400" dirty="0" smtClean="0">
                <a:latin typeface="楷体" panose="02010609060101010101" pitchFamily="49" charset="-122"/>
                <a:ea typeface="楷体" panose="02010609060101010101" pitchFamily="49" charset="-122"/>
              </a:rPr>
              <a:t>”环境结合了战略、合规、业务、环境等方面的内容，需要我们建立建立适宜的</a:t>
            </a:r>
            <a:r>
              <a:rPr lang="en-US" altLang="zh-CN" sz="1400" dirty="0" smtClean="0">
                <a:latin typeface="楷体" panose="02010609060101010101" pitchFamily="49" charset="-122"/>
                <a:ea typeface="楷体" panose="02010609060101010101" pitchFamily="49" charset="-122"/>
              </a:rPr>
              <a:t>IT</a:t>
            </a:r>
            <a:r>
              <a:rPr lang="zh-CN" altLang="en-US" sz="1400" dirty="0" smtClean="0">
                <a:latin typeface="楷体" panose="02010609060101010101" pitchFamily="49" charset="-122"/>
                <a:ea typeface="楷体" panose="02010609060101010101" pitchFamily="49" charset="-122"/>
              </a:rPr>
              <a:t>管控框架来应对新型</a:t>
            </a:r>
            <a:r>
              <a:rPr lang="en-US" altLang="zh-CN" sz="1400" dirty="0" smtClean="0">
                <a:latin typeface="楷体" panose="02010609060101010101" pitchFamily="49" charset="-122"/>
                <a:ea typeface="楷体" panose="02010609060101010101" pitchFamily="49" charset="-122"/>
              </a:rPr>
              <a:t>IT</a:t>
            </a:r>
            <a:r>
              <a:rPr lang="zh-CN" altLang="en-US" sz="1400" dirty="0" smtClean="0">
                <a:latin typeface="楷体" panose="02010609060101010101" pitchFamily="49" charset="-122"/>
                <a:ea typeface="楷体" panose="02010609060101010101" pitchFamily="49" charset="-122"/>
              </a:rPr>
              <a:t>风险，例如：</a:t>
            </a:r>
            <a:r>
              <a:rPr lang="en-US" altLang="zh-CN" sz="1400" dirty="0" smtClean="0">
                <a:latin typeface="楷体" panose="02010609060101010101" pitchFamily="49" charset="-122"/>
                <a:ea typeface="楷体" panose="02010609060101010101" pitchFamily="49" charset="-122"/>
              </a:rPr>
              <a:t>IT</a:t>
            </a:r>
            <a:r>
              <a:rPr lang="zh-CN" altLang="en-US" sz="1400" dirty="0" smtClean="0">
                <a:latin typeface="楷体" panose="02010609060101010101" pitchFamily="49" charset="-122"/>
                <a:ea typeface="楷体" panose="02010609060101010101" pitchFamily="49" charset="-122"/>
              </a:rPr>
              <a:t>战略风险、产品研发与运营风险、业务流程风险、业务数据风险、新技术风险等。</a:t>
            </a:r>
            <a:endParaRPr lang="en-US" altLang="zh-CN" sz="1400" dirty="0">
              <a:latin typeface="楷体" panose="02010609060101010101" pitchFamily="49" charset="-122"/>
              <a:ea typeface="楷体" panose="02010609060101010101" pitchFamily="49" charset="-122"/>
            </a:endParaRPr>
          </a:p>
        </p:txBody>
      </p:sp>
      <p:sp>
        <p:nvSpPr>
          <p:cNvPr id="48" name="标题 1"/>
          <p:cNvSpPr txBox="1">
            <a:spLocks/>
          </p:cNvSpPr>
          <p:nvPr/>
        </p:nvSpPr>
        <p:spPr>
          <a:xfrm>
            <a:off x="1305784" y="203726"/>
            <a:ext cx="7937607" cy="696912"/>
          </a:xfrm>
          <a:prstGeom prst="rect">
            <a:avLst/>
          </a:prstGeom>
        </p:spPr>
        <p:txBody>
          <a:bodyPr/>
          <a:lstStyle>
            <a:lvl1pPr algn="l" defTabSz="914400" rtl="0" eaLnBrk="1" latinLnBrk="0" hangingPunct="1">
              <a:spcBef>
                <a:spcPct val="0"/>
              </a:spcBef>
              <a:buNone/>
              <a:defRPr lang="zh-CN" altLang="en-US" sz="2800" b="0" kern="1200" dirty="0">
                <a:solidFill>
                  <a:schemeClr val="tx1"/>
                </a:solidFill>
                <a:effectLst/>
                <a:latin typeface="黑体" panose="02010609060101010101" pitchFamily="49" charset="-122"/>
                <a:ea typeface="黑体" panose="02010609060101010101" pitchFamily="49" charset="-122"/>
                <a:cs typeface="+mj-cs"/>
              </a:defRPr>
            </a:lvl1pPr>
          </a:lstStyle>
          <a:p>
            <a:r>
              <a:rPr lang="en-US" altLang="zh-CN" b="1" dirty="0" smtClean="0">
                <a:latin typeface="微软雅黑" panose="020B0503020204020204" pitchFamily="34" charset="-122"/>
                <a:ea typeface="微软雅黑" panose="020B0503020204020204" pitchFamily="34" charset="-122"/>
              </a:rPr>
              <a:t>3.1 “</a:t>
            </a:r>
            <a:r>
              <a:rPr lang="zh-CN" altLang="en-US" b="1" dirty="0" smtClean="0">
                <a:latin typeface="微软雅黑" panose="020B0503020204020204" pitchFamily="34" charset="-122"/>
                <a:ea typeface="微软雅黑" panose="020B0503020204020204" pitchFamily="34" charset="-122"/>
              </a:rPr>
              <a:t>互联网</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”环境下</a:t>
            </a:r>
            <a:r>
              <a:rPr lang="zh-CN" altLang="en-US" b="1" dirty="0">
                <a:latin typeface="微软雅黑" panose="020B0503020204020204" pitchFamily="34" charset="-122"/>
                <a:ea typeface="微软雅黑" panose="020B0503020204020204" pitchFamily="34" charset="-122"/>
              </a:rPr>
              <a:t>的</a:t>
            </a:r>
            <a:r>
              <a:rPr lang="en-US" altLang="zh-CN" b="1" dirty="0" smtClean="0">
                <a:latin typeface="微软雅黑" panose="020B0503020204020204" pitchFamily="34" charset="-122"/>
                <a:ea typeface="微软雅黑" panose="020B0503020204020204" pitchFamily="34" charset="-122"/>
              </a:rPr>
              <a:t>IT</a:t>
            </a:r>
            <a:r>
              <a:rPr lang="zh-CN" altLang="en-US" b="1" dirty="0" smtClean="0">
                <a:latin typeface="微软雅黑" panose="020B0503020204020204" pitchFamily="34" charset="-122"/>
                <a:ea typeface="微软雅黑" panose="020B0503020204020204" pitchFamily="34" charset="-122"/>
              </a:rPr>
              <a:t>风险</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743036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486468" y="1085988"/>
            <a:ext cx="7054068" cy="601344"/>
          </a:xfrm>
          <a:prstGeom prst="rect">
            <a:avLst/>
          </a:prstGeom>
        </p:spPr>
        <p:txBody>
          <a:bodyPr/>
          <a:lstStyle>
            <a:lvl1pPr marL="342900" indent="-342900" algn="l" rtl="0" fontAlgn="base">
              <a:lnSpc>
                <a:spcPct val="110000"/>
              </a:lnSpc>
              <a:spcBef>
                <a:spcPct val="20000"/>
              </a:spcBef>
              <a:spcAft>
                <a:spcPct val="20000"/>
              </a:spcAft>
              <a:buClr>
                <a:srgbClr val="D57117"/>
              </a:buClr>
              <a:buSzPct val="70000"/>
              <a:buFont typeface="Wingdings" pitchFamily="2" charset="2"/>
              <a:buChar char="n"/>
              <a:defRPr sz="2400" b="1">
                <a:solidFill>
                  <a:schemeClr val="tx1"/>
                </a:solidFill>
                <a:latin typeface="+mn-lt"/>
                <a:ea typeface="+mn-ea"/>
                <a:cs typeface="+mn-cs"/>
              </a:defRPr>
            </a:lvl1pPr>
            <a:lvl2pPr marL="742950" indent="-285750" algn="l" rtl="0" fontAlgn="base">
              <a:lnSpc>
                <a:spcPct val="110000"/>
              </a:lnSpc>
              <a:spcBef>
                <a:spcPct val="20000"/>
              </a:spcBef>
              <a:spcAft>
                <a:spcPct val="20000"/>
              </a:spcAft>
              <a:buClr>
                <a:srgbClr val="FFCC00"/>
              </a:buClr>
              <a:buSzPct val="70000"/>
              <a:buFont typeface="Wingdings" pitchFamily="2" charset="2"/>
              <a:buChar char="n"/>
              <a:defRPr sz="2000" b="1">
                <a:solidFill>
                  <a:schemeClr val="tx1"/>
                </a:solidFill>
                <a:latin typeface="+mn-lt"/>
                <a:ea typeface="+mn-ea"/>
              </a:defRPr>
            </a:lvl2pPr>
            <a:lvl3pPr marL="1143000" indent="-228600" algn="l" rtl="0" fontAlgn="base">
              <a:lnSpc>
                <a:spcPct val="110000"/>
              </a:lnSpc>
              <a:spcBef>
                <a:spcPct val="20000"/>
              </a:spcBef>
              <a:spcAft>
                <a:spcPct val="20000"/>
              </a:spcAft>
              <a:buClr>
                <a:srgbClr val="CB9BFF"/>
              </a:buClr>
              <a:buSzPct val="70000"/>
              <a:buFont typeface="Wingdings" pitchFamily="2" charset="2"/>
              <a:buChar char="n"/>
              <a:defRPr b="1">
                <a:solidFill>
                  <a:schemeClr val="tx1"/>
                </a:solidFill>
                <a:latin typeface="+mn-lt"/>
                <a:ea typeface="+mn-ea"/>
              </a:defRPr>
            </a:lvl3pPr>
            <a:lvl4pPr marL="1600200" indent="-228600" algn="l" rtl="0" fontAlgn="base">
              <a:lnSpc>
                <a:spcPct val="110000"/>
              </a:lnSpc>
              <a:spcBef>
                <a:spcPct val="20000"/>
              </a:spcBef>
              <a:spcAft>
                <a:spcPct val="20000"/>
              </a:spcAft>
              <a:buClr>
                <a:srgbClr val="66FFCC"/>
              </a:buClr>
              <a:buSzPct val="70000"/>
              <a:buFont typeface="Wingdings" pitchFamily="2" charset="2"/>
              <a:buChar char="n"/>
              <a:defRPr sz="1600" b="1">
                <a:solidFill>
                  <a:schemeClr val="tx1"/>
                </a:solidFill>
                <a:latin typeface="+mn-lt"/>
                <a:ea typeface="+mn-ea"/>
              </a:defRPr>
            </a:lvl4pPr>
            <a:lvl5pPr marL="20574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5pPr>
            <a:lvl6pPr marL="25146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6pPr>
            <a:lvl7pPr marL="29718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7pPr>
            <a:lvl8pPr marL="34290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8pPr>
            <a:lvl9pPr marL="38862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9pPr>
          </a:lstStyle>
          <a:p>
            <a:r>
              <a:rPr lang="zh-CN" altLang="en-US" b="0" dirty="0" smtClean="0">
                <a:latin typeface="微软雅黑" panose="020B0503020204020204" pitchFamily="34" charset="-122"/>
                <a:ea typeface="微软雅黑" panose="020B0503020204020204" pitchFamily="34" charset="-122"/>
              </a:rPr>
              <a:t>与时俱进的综合</a:t>
            </a:r>
            <a:r>
              <a:rPr lang="en-US" altLang="zh-CN" b="0" dirty="0" smtClean="0">
                <a:latin typeface="微软雅黑" panose="020B0503020204020204" pitchFamily="34" charset="-122"/>
                <a:ea typeface="微软雅黑" panose="020B0503020204020204" pitchFamily="34" charset="-122"/>
              </a:rPr>
              <a:t>IT</a:t>
            </a:r>
            <a:r>
              <a:rPr lang="zh-CN" altLang="en-US" b="0" dirty="0" smtClean="0">
                <a:latin typeface="微软雅黑" panose="020B0503020204020204" pitchFamily="34" charset="-122"/>
                <a:ea typeface="微软雅黑" panose="020B0503020204020204" pitchFamily="34" charset="-122"/>
              </a:rPr>
              <a:t>控制框架－</a:t>
            </a:r>
            <a:r>
              <a:rPr lang="en-US" altLang="zh-CN" b="0" dirty="0" smtClean="0">
                <a:latin typeface="微软雅黑" panose="020B0503020204020204" pitchFamily="34" charset="-122"/>
                <a:ea typeface="微软雅黑" panose="020B0503020204020204" pitchFamily="34" charset="-122"/>
              </a:rPr>
              <a:t>COBIT5</a:t>
            </a:r>
            <a:endParaRPr lang="en-US" altLang="zh-CN" b="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12295" y="3044052"/>
            <a:ext cx="3611546" cy="3051948"/>
          </a:xfrm>
          <a:prstGeom prst="rect">
            <a:avLst/>
          </a:prstGeom>
        </p:spPr>
      </p:pic>
      <p:sp>
        <p:nvSpPr>
          <p:cNvPr id="4" name="矩形 3"/>
          <p:cNvSpPr/>
          <p:nvPr/>
        </p:nvSpPr>
        <p:spPr>
          <a:xfrm>
            <a:off x="612295" y="1603078"/>
            <a:ext cx="7442045" cy="954107"/>
          </a:xfrm>
          <a:prstGeom prst="rect">
            <a:avLst/>
          </a:prstGeom>
        </p:spPr>
        <p:txBody>
          <a:bodyPr wrap="square">
            <a:spAutoFit/>
          </a:bodyPr>
          <a:lstStyle/>
          <a:p>
            <a:pPr marL="742950" lvl="1" indent="-285750">
              <a:buFont typeface="Arial" panose="020B0604020202020204" pitchFamily="34" charset="0"/>
              <a:buChar char="•"/>
            </a:pPr>
            <a:r>
              <a:rPr lang="en-US" altLang="zh-CN" sz="1400" dirty="0" smtClean="0">
                <a:latin typeface="楷体" panose="02010609060101010101" pitchFamily="49" charset="-122"/>
                <a:ea typeface="楷体" panose="02010609060101010101" pitchFamily="49" charset="-122"/>
              </a:rPr>
              <a:t>ISACA</a:t>
            </a:r>
            <a:r>
              <a:rPr lang="zh-CN" altLang="en-US" sz="1400" dirty="0" smtClean="0">
                <a:latin typeface="楷体" panose="02010609060101010101" pitchFamily="49" charset="-122"/>
                <a:ea typeface="楷体" panose="02010609060101010101" pitchFamily="49" charset="-122"/>
              </a:rPr>
              <a:t>研发的</a:t>
            </a:r>
            <a:r>
              <a:rPr lang="en-US" altLang="zh-CN" sz="1400" dirty="0" smtClean="0">
                <a:latin typeface="楷体" panose="02010609060101010101" pitchFamily="49" charset="-122"/>
                <a:ea typeface="楷体" panose="02010609060101010101" pitchFamily="49" charset="-122"/>
              </a:rPr>
              <a:t>IT</a:t>
            </a:r>
            <a:r>
              <a:rPr lang="zh-CN" altLang="en-US" sz="1400" dirty="0" smtClean="0">
                <a:latin typeface="楷体" panose="02010609060101010101" pitchFamily="49" charset="-122"/>
                <a:ea typeface="楷体" panose="02010609060101010101" pitchFamily="49" charset="-122"/>
              </a:rPr>
              <a:t>控制框架</a:t>
            </a:r>
            <a:r>
              <a:rPr lang="en-US" altLang="zh-CN" sz="1400" dirty="0" smtClean="0">
                <a:latin typeface="楷体" panose="02010609060101010101" pitchFamily="49" charset="-122"/>
                <a:ea typeface="楷体" panose="02010609060101010101" pitchFamily="49" charset="-122"/>
              </a:rPr>
              <a:t>COBIT5</a:t>
            </a:r>
            <a:r>
              <a:rPr lang="zh-CN" altLang="en-US" sz="1400" dirty="0" smtClean="0">
                <a:latin typeface="楷体" panose="02010609060101010101" pitchFamily="49" charset="-122"/>
                <a:ea typeface="楷体" panose="02010609060101010101" pitchFamily="49" charset="-122"/>
              </a:rPr>
              <a:t>，可以</a:t>
            </a:r>
            <a:r>
              <a:rPr lang="zh-CN" altLang="en-US" sz="1400" dirty="0">
                <a:latin typeface="楷体" panose="02010609060101010101" pitchFamily="49" charset="-122"/>
                <a:ea typeface="楷体" panose="02010609060101010101" pitchFamily="49" charset="-122"/>
              </a:rPr>
              <a:t>为企业在企业架构、资产与服务管理、新兴技术的使用及新型组织模型的建立提供</a:t>
            </a:r>
            <a:r>
              <a:rPr lang="zh-CN" altLang="en-US" sz="1400" dirty="0" smtClean="0">
                <a:latin typeface="楷体" panose="02010609060101010101" pitchFamily="49" charset="-122"/>
                <a:ea typeface="楷体" panose="02010609060101010101" pitchFamily="49" charset="-122"/>
              </a:rPr>
              <a:t>指南，并且可以为企业提高</a:t>
            </a:r>
            <a:r>
              <a:rPr lang="en-US" altLang="zh-CN" sz="1400" dirty="0">
                <a:latin typeface="楷体" panose="02010609060101010101" pitchFamily="49" charset="-122"/>
                <a:ea typeface="楷体" panose="02010609060101010101" pitchFamily="49" charset="-122"/>
              </a:rPr>
              <a:t>IT</a:t>
            </a:r>
            <a:r>
              <a:rPr lang="zh-CN" altLang="en-US" sz="1400" dirty="0">
                <a:latin typeface="楷体" panose="02010609060101010101" pitchFamily="49" charset="-122"/>
                <a:ea typeface="楷体" panose="02010609060101010101" pitchFamily="49" charset="-122"/>
              </a:rPr>
              <a:t>治理与管理的投资回报</a:t>
            </a:r>
            <a:r>
              <a:rPr lang="zh-CN" altLang="en-US" sz="1400" dirty="0" smtClean="0">
                <a:latin typeface="楷体" panose="02010609060101010101" pitchFamily="49" charset="-122"/>
                <a:ea typeface="楷体" panose="02010609060101010101" pitchFamily="49" charset="-122"/>
              </a:rPr>
              <a:t>，完善</a:t>
            </a:r>
            <a:r>
              <a:rPr lang="en-US" altLang="zh-CN" sz="1400" dirty="0">
                <a:latin typeface="楷体" panose="02010609060101010101" pitchFamily="49" charset="-122"/>
                <a:ea typeface="楷体" panose="02010609060101010101" pitchFamily="49" charset="-122"/>
              </a:rPr>
              <a:t>IT</a:t>
            </a:r>
            <a:r>
              <a:rPr lang="zh-CN" altLang="en-US" sz="1400" dirty="0">
                <a:latin typeface="楷体" panose="02010609060101010101" pitchFamily="49" charset="-122"/>
                <a:ea typeface="楷体" panose="02010609060101010101" pitchFamily="49" charset="-122"/>
              </a:rPr>
              <a:t>与业务之间的关系，提高业务用户的满意</a:t>
            </a:r>
            <a:r>
              <a:rPr lang="zh-CN" altLang="en-US" sz="1400" dirty="0" smtClean="0">
                <a:latin typeface="楷体" panose="02010609060101010101" pitchFamily="49" charset="-122"/>
                <a:ea typeface="楷体" panose="02010609060101010101" pitchFamily="49" charset="-122"/>
              </a:rPr>
              <a:t>度，不断提升企业业务价值。用户可以剪裁形成适合自身环境的</a:t>
            </a:r>
            <a:r>
              <a:rPr lang="en-US" altLang="zh-CN" sz="1400" dirty="0" smtClean="0">
                <a:latin typeface="楷体" panose="02010609060101010101" pitchFamily="49" charset="-122"/>
                <a:ea typeface="楷体" panose="02010609060101010101" pitchFamily="49" charset="-122"/>
              </a:rPr>
              <a:t>IT</a:t>
            </a:r>
            <a:r>
              <a:rPr lang="zh-CN" altLang="en-US" sz="1400" dirty="0" smtClean="0">
                <a:latin typeface="楷体" panose="02010609060101010101" pitchFamily="49" charset="-122"/>
                <a:ea typeface="楷体" panose="02010609060101010101" pitchFamily="49" charset="-122"/>
              </a:rPr>
              <a:t>管控框架。</a:t>
            </a:r>
            <a:endParaRPr lang="en-US" altLang="zh-CN" sz="1400" dirty="0">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4"/>
          <a:stretch>
            <a:fillRect/>
          </a:stretch>
        </p:blipFill>
        <p:spPr>
          <a:xfrm>
            <a:off x="4671060" y="3070584"/>
            <a:ext cx="3516785" cy="3025416"/>
          </a:xfrm>
          <a:prstGeom prst="rect">
            <a:avLst/>
          </a:prstGeom>
        </p:spPr>
      </p:pic>
      <p:sp>
        <p:nvSpPr>
          <p:cNvPr id="6" name="矩形 5"/>
          <p:cNvSpPr/>
          <p:nvPr/>
        </p:nvSpPr>
        <p:spPr>
          <a:xfrm>
            <a:off x="1735586" y="2769717"/>
            <a:ext cx="1261884" cy="276999"/>
          </a:xfrm>
          <a:prstGeom prst="rect">
            <a:avLst/>
          </a:prstGeom>
        </p:spPr>
        <p:txBody>
          <a:bodyPr wrap="none">
            <a:spAutoFit/>
          </a:bodyPr>
          <a:lstStyle/>
          <a:p>
            <a:r>
              <a:rPr lang="en-US" altLang="zh-CN" sz="1200" i="1" dirty="0" smtClean="0">
                <a:latin typeface="楷体" panose="02010609060101010101" pitchFamily="49" charset="-122"/>
                <a:ea typeface="楷体" panose="02010609060101010101" pitchFamily="49" charset="-122"/>
              </a:rPr>
              <a:t>COBIT5</a:t>
            </a:r>
            <a:r>
              <a:rPr lang="zh-CN" altLang="en-US" sz="1200" i="1" dirty="0" smtClean="0">
                <a:latin typeface="楷体" panose="02010609060101010101" pitchFamily="49" charset="-122"/>
                <a:ea typeface="楷体" panose="02010609060101010101" pitchFamily="49" charset="-122"/>
              </a:rPr>
              <a:t>总体框架</a:t>
            </a:r>
            <a:endParaRPr lang="zh-CN" altLang="en-US" sz="1200" i="1" dirty="0"/>
          </a:p>
        </p:txBody>
      </p:sp>
      <p:sp>
        <p:nvSpPr>
          <p:cNvPr id="7" name="矩形 6"/>
          <p:cNvSpPr/>
          <p:nvPr/>
        </p:nvSpPr>
        <p:spPr>
          <a:xfrm>
            <a:off x="5774186" y="2793585"/>
            <a:ext cx="1261884" cy="276999"/>
          </a:xfrm>
          <a:prstGeom prst="rect">
            <a:avLst/>
          </a:prstGeom>
        </p:spPr>
        <p:txBody>
          <a:bodyPr wrap="none">
            <a:spAutoFit/>
          </a:bodyPr>
          <a:lstStyle/>
          <a:p>
            <a:r>
              <a:rPr lang="en-US" altLang="zh-CN" sz="1200" i="1" dirty="0" smtClean="0">
                <a:latin typeface="楷体" panose="02010609060101010101" pitchFamily="49" charset="-122"/>
                <a:ea typeface="楷体" panose="02010609060101010101" pitchFamily="49" charset="-122"/>
              </a:rPr>
              <a:t>COBIT5</a:t>
            </a:r>
            <a:r>
              <a:rPr lang="zh-CN" altLang="en-US" sz="1200" i="1" dirty="0" smtClean="0">
                <a:latin typeface="楷体" panose="02010609060101010101" pitchFamily="49" charset="-122"/>
                <a:ea typeface="楷体" panose="02010609060101010101" pitchFamily="49" charset="-122"/>
              </a:rPr>
              <a:t>流程动力</a:t>
            </a:r>
            <a:endParaRPr lang="zh-CN" altLang="en-US" sz="1200" i="1" dirty="0"/>
          </a:p>
        </p:txBody>
      </p:sp>
      <p:pic>
        <p:nvPicPr>
          <p:cNvPr id="8" name="图片 7"/>
          <p:cNvPicPr>
            <a:picLocks noChangeAspect="1"/>
          </p:cNvPicPr>
          <p:nvPr/>
        </p:nvPicPr>
        <p:blipFill>
          <a:blip r:embed="rId5">
            <a:clrChange>
              <a:clrFrom>
                <a:srgbClr val="FFFFFF"/>
              </a:clrFrom>
              <a:clrTo>
                <a:srgbClr val="FFFFFF">
                  <a:alpha val="0"/>
                </a:srgbClr>
              </a:clrTo>
            </a:clrChange>
          </a:blip>
          <a:stretch>
            <a:fillRect/>
          </a:stretch>
        </p:blipFill>
        <p:spPr>
          <a:xfrm>
            <a:off x="7296097" y="3177321"/>
            <a:ext cx="891748" cy="287457"/>
          </a:xfrm>
          <a:prstGeom prst="rect">
            <a:avLst/>
          </a:prstGeom>
        </p:spPr>
      </p:pic>
      <p:sp>
        <p:nvSpPr>
          <p:cNvPr id="10" name="右箭头 9"/>
          <p:cNvSpPr/>
          <p:nvPr/>
        </p:nvSpPr>
        <p:spPr>
          <a:xfrm>
            <a:off x="4233765" y="4532046"/>
            <a:ext cx="467234" cy="335521"/>
          </a:xfrm>
          <a:prstGeom prst="right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600" b="1" dirty="0"/>
          </a:p>
        </p:txBody>
      </p:sp>
      <p:sp>
        <p:nvSpPr>
          <p:cNvPr id="11" name="标题 1"/>
          <p:cNvSpPr txBox="1">
            <a:spLocks/>
          </p:cNvSpPr>
          <p:nvPr/>
        </p:nvSpPr>
        <p:spPr>
          <a:xfrm>
            <a:off x="1305784" y="203726"/>
            <a:ext cx="7937607" cy="696912"/>
          </a:xfrm>
          <a:prstGeom prst="rect">
            <a:avLst/>
          </a:prstGeom>
        </p:spPr>
        <p:txBody>
          <a:bodyPr/>
          <a:lstStyle>
            <a:lvl1pPr algn="l" defTabSz="914400" rtl="0" eaLnBrk="1" latinLnBrk="0" hangingPunct="1">
              <a:spcBef>
                <a:spcPct val="0"/>
              </a:spcBef>
              <a:buNone/>
              <a:defRPr lang="zh-CN" altLang="en-US" sz="2800" b="0" kern="1200" dirty="0">
                <a:solidFill>
                  <a:schemeClr val="tx1"/>
                </a:solidFill>
                <a:effectLst/>
                <a:latin typeface="黑体" panose="02010609060101010101" pitchFamily="49" charset="-122"/>
                <a:ea typeface="黑体" panose="02010609060101010101" pitchFamily="49" charset="-122"/>
                <a:cs typeface="+mj-cs"/>
              </a:defRPr>
            </a:lvl1pPr>
          </a:lstStyle>
          <a:p>
            <a:r>
              <a:rPr lang="en-US" altLang="zh-CN" b="1" dirty="0" smtClean="0">
                <a:latin typeface="微软雅黑" panose="020B0503020204020204" pitchFamily="34" charset="-122"/>
                <a:ea typeface="微软雅黑" panose="020B0503020204020204" pitchFamily="34" charset="-122"/>
              </a:rPr>
              <a:t>3.</a:t>
            </a:r>
            <a:r>
              <a:rPr lang="en-US" altLang="zh-CN" b="1" dirty="0">
                <a:latin typeface="微软雅黑" panose="020B0503020204020204" pitchFamily="34" charset="-122"/>
                <a:ea typeface="微软雅黑" panose="020B0503020204020204" pitchFamily="34" charset="-122"/>
              </a:rPr>
              <a:t>2</a:t>
            </a:r>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互联网</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”环境下</a:t>
            </a:r>
            <a:r>
              <a:rPr lang="en-US" altLang="zh-CN" b="1" dirty="0" smtClean="0">
                <a:latin typeface="微软雅黑" panose="020B0503020204020204" pitchFamily="34" charset="-122"/>
                <a:ea typeface="微软雅黑" panose="020B0503020204020204" pitchFamily="34" charset="-122"/>
              </a:rPr>
              <a:t>IT</a:t>
            </a:r>
            <a:r>
              <a:rPr lang="zh-CN" altLang="en-US" b="1" dirty="0" smtClean="0">
                <a:latin typeface="微软雅黑" panose="020B0503020204020204" pitchFamily="34" charset="-122"/>
                <a:ea typeface="微软雅黑" panose="020B0503020204020204" pitchFamily="34" charset="-122"/>
              </a:rPr>
              <a:t>管控框架</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9436315"/>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4" descr="复件 0024051.png"/>
          <p:cNvPicPr>
            <a:picLocks noChangeAspect="1"/>
          </p:cNvPicPr>
          <p:nvPr/>
        </p:nvPicPr>
        <p:blipFill>
          <a:blip r:embed="rId2" cstate="print"/>
          <a:srcRect t="3095" r="3580" b="959"/>
          <a:stretch>
            <a:fillRect/>
          </a:stretch>
        </p:blipFill>
        <p:spPr>
          <a:xfrm>
            <a:off x="712674" y="2943527"/>
            <a:ext cx="2715571" cy="3212997"/>
          </a:xfrm>
          <a:prstGeom prst="rect">
            <a:avLst/>
          </a:prstGeom>
          <a:solidFill>
            <a:srgbClr val="FFFFFF">
              <a:shade val="85000"/>
            </a:srgbClr>
          </a:solidFill>
          <a:ln w="88900" cap="sq">
            <a:solidFill>
              <a:srgbClr val="FFFFFF"/>
            </a:solidFill>
            <a:miter lim="800000"/>
          </a:ln>
          <a:effectLst/>
        </p:spPr>
      </p:pic>
      <p:sp>
        <p:nvSpPr>
          <p:cNvPr id="2" name="日期占位符 1"/>
          <p:cNvSpPr>
            <a:spLocks noGrp="1"/>
          </p:cNvSpPr>
          <p:nvPr>
            <p:ph type="dt" sz="half" idx="10"/>
          </p:nvPr>
        </p:nvSpPr>
        <p:spPr/>
        <p:txBody>
          <a:bodyPr/>
          <a:lstStyle/>
          <a:p>
            <a:pPr>
              <a:defRPr/>
            </a:pPr>
            <a:fld id="{02C1AB6C-7D86-4913-BE28-903F4CDB9449}" type="datetime1">
              <a:rPr lang="zh-CN" altLang="en-US" smtClean="0"/>
              <a:pPr>
                <a:defRPr/>
              </a:pPr>
              <a:t>2016/8/5</a:t>
            </a:fld>
            <a:endParaRPr lang="en-US" altLang="zh-CN" dirty="0"/>
          </a:p>
        </p:txBody>
      </p:sp>
      <p:sp>
        <p:nvSpPr>
          <p:cNvPr id="3" name="灯片编号占位符 2"/>
          <p:cNvSpPr>
            <a:spLocks noGrp="1"/>
          </p:cNvSpPr>
          <p:nvPr>
            <p:ph type="sldNum" sz="quarter" idx="12"/>
          </p:nvPr>
        </p:nvSpPr>
        <p:spPr/>
        <p:txBody>
          <a:bodyPr/>
          <a:lstStyle/>
          <a:p>
            <a:pPr>
              <a:defRPr/>
            </a:pPr>
            <a:fld id="{09B652B7-E950-45D3-8CAA-4208928FE50B}" type="slidenum">
              <a:rPr lang="zh-CN" altLang="en-US" smtClean="0"/>
              <a:pPr>
                <a:defRPr/>
              </a:pPr>
              <a:t>16</a:t>
            </a:fld>
            <a:endParaRPr lang="en-US" altLang="zh-CN" dirty="0"/>
          </a:p>
        </p:txBody>
      </p:sp>
      <p:sp>
        <p:nvSpPr>
          <p:cNvPr id="4" name="内容占位符 2"/>
          <p:cNvSpPr txBox="1">
            <a:spLocks/>
          </p:cNvSpPr>
          <p:nvPr/>
        </p:nvSpPr>
        <p:spPr>
          <a:xfrm>
            <a:off x="653774" y="1035044"/>
            <a:ext cx="7193600" cy="453650"/>
          </a:xfrm>
          <a:prstGeom prst="rect">
            <a:avLst/>
          </a:prstGeom>
        </p:spPr>
        <p:txBody>
          <a:bodyPr/>
          <a:lstStyle>
            <a:lvl1pPr marL="342900" indent="-342900" algn="l" rtl="0" fontAlgn="base">
              <a:lnSpc>
                <a:spcPct val="110000"/>
              </a:lnSpc>
              <a:spcBef>
                <a:spcPct val="20000"/>
              </a:spcBef>
              <a:spcAft>
                <a:spcPct val="20000"/>
              </a:spcAft>
              <a:buClr>
                <a:srgbClr val="D57117"/>
              </a:buClr>
              <a:buSzPct val="70000"/>
              <a:buFont typeface="Wingdings" pitchFamily="2" charset="2"/>
              <a:buChar char="n"/>
              <a:defRPr sz="2400" b="1">
                <a:solidFill>
                  <a:schemeClr val="tx1"/>
                </a:solidFill>
                <a:latin typeface="+mn-lt"/>
                <a:ea typeface="+mn-ea"/>
                <a:cs typeface="+mn-cs"/>
              </a:defRPr>
            </a:lvl1pPr>
            <a:lvl2pPr marL="742950" indent="-285750" algn="l" rtl="0" fontAlgn="base">
              <a:lnSpc>
                <a:spcPct val="110000"/>
              </a:lnSpc>
              <a:spcBef>
                <a:spcPct val="20000"/>
              </a:spcBef>
              <a:spcAft>
                <a:spcPct val="20000"/>
              </a:spcAft>
              <a:buClr>
                <a:srgbClr val="FFCC00"/>
              </a:buClr>
              <a:buSzPct val="70000"/>
              <a:buFont typeface="Wingdings" pitchFamily="2" charset="2"/>
              <a:buChar char="n"/>
              <a:defRPr sz="2000" b="1">
                <a:solidFill>
                  <a:schemeClr val="tx1"/>
                </a:solidFill>
                <a:latin typeface="+mn-lt"/>
                <a:ea typeface="+mn-ea"/>
              </a:defRPr>
            </a:lvl2pPr>
            <a:lvl3pPr marL="1143000" indent="-228600" algn="l" rtl="0" fontAlgn="base">
              <a:lnSpc>
                <a:spcPct val="110000"/>
              </a:lnSpc>
              <a:spcBef>
                <a:spcPct val="20000"/>
              </a:spcBef>
              <a:spcAft>
                <a:spcPct val="20000"/>
              </a:spcAft>
              <a:buClr>
                <a:srgbClr val="CB9BFF"/>
              </a:buClr>
              <a:buSzPct val="70000"/>
              <a:buFont typeface="Wingdings" pitchFamily="2" charset="2"/>
              <a:buChar char="n"/>
              <a:defRPr b="1">
                <a:solidFill>
                  <a:schemeClr val="tx1"/>
                </a:solidFill>
                <a:latin typeface="+mn-lt"/>
                <a:ea typeface="+mn-ea"/>
              </a:defRPr>
            </a:lvl3pPr>
            <a:lvl4pPr marL="1600200" indent="-228600" algn="l" rtl="0" fontAlgn="base">
              <a:lnSpc>
                <a:spcPct val="110000"/>
              </a:lnSpc>
              <a:spcBef>
                <a:spcPct val="20000"/>
              </a:spcBef>
              <a:spcAft>
                <a:spcPct val="20000"/>
              </a:spcAft>
              <a:buClr>
                <a:srgbClr val="66FFCC"/>
              </a:buClr>
              <a:buSzPct val="70000"/>
              <a:buFont typeface="Wingdings" pitchFamily="2" charset="2"/>
              <a:buChar char="n"/>
              <a:defRPr sz="1600" b="1">
                <a:solidFill>
                  <a:schemeClr val="tx1"/>
                </a:solidFill>
                <a:latin typeface="+mn-lt"/>
                <a:ea typeface="+mn-ea"/>
              </a:defRPr>
            </a:lvl4pPr>
            <a:lvl5pPr marL="20574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5pPr>
            <a:lvl6pPr marL="25146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6pPr>
            <a:lvl7pPr marL="29718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7pPr>
            <a:lvl8pPr marL="34290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8pPr>
            <a:lvl9pPr marL="38862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9pPr>
          </a:lstStyle>
          <a:p>
            <a:r>
              <a:rPr lang="zh-CN" altLang="en-US" sz="2100" b="0" dirty="0" smtClean="0">
                <a:latin typeface="微软雅黑" panose="020B0503020204020204" pitchFamily="34" charset="-122"/>
                <a:ea typeface="微软雅黑" panose="020B0503020204020204" pitchFamily="34" charset="-122"/>
              </a:rPr>
              <a:t>面向“互联网</a:t>
            </a:r>
            <a:r>
              <a:rPr lang="en-US" altLang="zh-CN" sz="2100" b="0" dirty="0" smtClean="0">
                <a:latin typeface="微软雅黑" panose="020B0503020204020204" pitchFamily="34" charset="-122"/>
                <a:ea typeface="微软雅黑" panose="020B0503020204020204" pitchFamily="34" charset="-122"/>
              </a:rPr>
              <a:t>+</a:t>
            </a:r>
            <a:r>
              <a:rPr lang="zh-CN" altLang="en-US" sz="2100" b="0" dirty="0" smtClean="0">
                <a:latin typeface="微软雅黑" panose="020B0503020204020204" pitchFamily="34" charset="-122"/>
                <a:ea typeface="微软雅黑" panose="020B0503020204020204" pitchFamily="34" charset="-122"/>
              </a:rPr>
              <a:t>”</a:t>
            </a:r>
            <a:r>
              <a:rPr lang="zh-CN" altLang="en-US" sz="2100" b="0" dirty="0">
                <a:latin typeface="微软雅黑" panose="020B0503020204020204" pitchFamily="34" charset="-122"/>
                <a:ea typeface="微软雅黑" panose="020B0503020204020204" pitchFamily="34" charset="-122"/>
              </a:rPr>
              <a:t>的</a:t>
            </a:r>
            <a:r>
              <a:rPr lang="en-US" altLang="zh-CN" sz="2100" b="0" dirty="0" smtClean="0">
                <a:latin typeface="微软雅黑" panose="020B0503020204020204" pitchFamily="34" charset="-122"/>
                <a:ea typeface="微软雅黑" panose="020B0503020204020204" pitchFamily="34" charset="-122"/>
              </a:rPr>
              <a:t>IT</a:t>
            </a:r>
            <a:r>
              <a:rPr lang="zh-CN" altLang="en-US" sz="2100" b="0" dirty="0" smtClean="0">
                <a:latin typeface="微软雅黑" panose="020B0503020204020204" pitchFamily="34" charset="-122"/>
                <a:ea typeface="微软雅黑" panose="020B0503020204020204" pitchFamily="34" charset="-122"/>
              </a:rPr>
              <a:t>管控框架</a:t>
            </a:r>
            <a:endParaRPr lang="zh-CN" altLang="en-US" sz="2100" b="0" dirty="0">
              <a:latin typeface="微软雅黑" panose="020B0503020204020204" pitchFamily="34" charset="-122"/>
              <a:ea typeface="微软雅黑" panose="020B0503020204020204" pitchFamily="34" charset="-122"/>
            </a:endParaRPr>
          </a:p>
        </p:txBody>
      </p:sp>
      <p:sp>
        <p:nvSpPr>
          <p:cNvPr id="10" name="矩形 9"/>
          <p:cNvSpPr/>
          <p:nvPr/>
        </p:nvSpPr>
        <p:spPr>
          <a:xfrm>
            <a:off x="1551526" y="2746041"/>
            <a:ext cx="1261884" cy="276999"/>
          </a:xfrm>
          <a:prstGeom prst="rect">
            <a:avLst/>
          </a:prstGeom>
        </p:spPr>
        <p:txBody>
          <a:bodyPr wrap="none">
            <a:spAutoFit/>
          </a:bodyPr>
          <a:lstStyle/>
          <a:p>
            <a:r>
              <a:rPr lang="zh-CN" altLang="en-US" sz="1200" i="1" dirty="0">
                <a:latin typeface="楷体" panose="02010609060101010101" pitchFamily="49" charset="-122"/>
                <a:ea typeface="楷体" panose="02010609060101010101" pitchFamily="49" charset="-122"/>
              </a:rPr>
              <a:t>互联网应用场景</a:t>
            </a:r>
          </a:p>
        </p:txBody>
      </p:sp>
      <p:sp>
        <p:nvSpPr>
          <p:cNvPr id="11" name="矩形 10"/>
          <p:cNvSpPr/>
          <p:nvPr/>
        </p:nvSpPr>
        <p:spPr>
          <a:xfrm>
            <a:off x="4951168" y="2666528"/>
            <a:ext cx="1800493" cy="276999"/>
          </a:xfrm>
          <a:prstGeom prst="rect">
            <a:avLst/>
          </a:prstGeom>
        </p:spPr>
        <p:txBody>
          <a:bodyPr wrap="none">
            <a:spAutoFit/>
          </a:bodyPr>
          <a:lstStyle/>
          <a:p>
            <a:r>
              <a:rPr lang="en-US" altLang="zh-CN" sz="1200" i="1" dirty="0" smtClean="0">
                <a:latin typeface="楷体" panose="02010609060101010101" pitchFamily="49" charset="-122"/>
                <a:ea typeface="楷体" panose="02010609060101010101" pitchFamily="49" charset="-122"/>
              </a:rPr>
              <a:t>“</a:t>
            </a:r>
            <a:r>
              <a:rPr lang="zh-CN" altLang="en-US" sz="1200" i="1" dirty="0" smtClean="0">
                <a:latin typeface="楷体" panose="02010609060101010101" pitchFamily="49" charset="-122"/>
                <a:ea typeface="楷体" panose="02010609060101010101" pitchFamily="49" charset="-122"/>
              </a:rPr>
              <a:t>互联网</a:t>
            </a:r>
            <a:r>
              <a:rPr lang="en-US" altLang="zh-CN" sz="1200" i="1" dirty="0" smtClean="0">
                <a:latin typeface="楷体" panose="02010609060101010101" pitchFamily="49" charset="-122"/>
                <a:ea typeface="楷体" panose="02010609060101010101" pitchFamily="49" charset="-122"/>
              </a:rPr>
              <a:t>+”IT</a:t>
            </a:r>
            <a:r>
              <a:rPr lang="zh-CN" altLang="en-US" sz="1200" i="1" dirty="0" smtClean="0">
                <a:latin typeface="楷体" panose="02010609060101010101" pitchFamily="49" charset="-122"/>
                <a:ea typeface="楷体" panose="02010609060101010101" pitchFamily="49" charset="-122"/>
              </a:rPr>
              <a:t>管</a:t>
            </a:r>
            <a:r>
              <a:rPr lang="zh-CN" altLang="en-US" sz="1200" i="1" dirty="0">
                <a:latin typeface="楷体" panose="02010609060101010101" pitchFamily="49" charset="-122"/>
                <a:ea typeface="楷体" panose="02010609060101010101" pitchFamily="49" charset="-122"/>
              </a:rPr>
              <a:t>控框架</a:t>
            </a:r>
          </a:p>
        </p:txBody>
      </p:sp>
      <p:sp>
        <p:nvSpPr>
          <p:cNvPr id="12" name="右箭头 11"/>
          <p:cNvSpPr/>
          <p:nvPr/>
        </p:nvSpPr>
        <p:spPr>
          <a:xfrm>
            <a:off x="3196834" y="4083890"/>
            <a:ext cx="548369" cy="332886"/>
          </a:xfrm>
          <a:prstGeom prst="right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600" b="1" dirty="0"/>
          </a:p>
        </p:txBody>
      </p:sp>
      <p:pic>
        <p:nvPicPr>
          <p:cNvPr id="13" name="图片 12"/>
          <p:cNvPicPr>
            <a:picLocks noChangeAspect="1"/>
          </p:cNvPicPr>
          <p:nvPr/>
        </p:nvPicPr>
        <p:blipFill>
          <a:blip r:embed="rId3"/>
          <a:stretch>
            <a:fillRect/>
          </a:stretch>
        </p:blipFill>
        <p:spPr>
          <a:xfrm>
            <a:off x="3875701" y="3023040"/>
            <a:ext cx="4289355" cy="3242709"/>
          </a:xfrm>
          <a:prstGeom prst="rect">
            <a:avLst/>
          </a:prstGeom>
        </p:spPr>
      </p:pic>
      <p:sp>
        <p:nvSpPr>
          <p:cNvPr id="14" name="矩形 13"/>
          <p:cNvSpPr/>
          <p:nvPr/>
        </p:nvSpPr>
        <p:spPr>
          <a:xfrm>
            <a:off x="495531" y="1564721"/>
            <a:ext cx="7669525" cy="954107"/>
          </a:xfrm>
          <a:prstGeom prst="rect">
            <a:avLst/>
          </a:prstGeom>
        </p:spPr>
        <p:txBody>
          <a:bodyPr wrap="square">
            <a:spAutoFit/>
          </a:bodyPr>
          <a:lstStyle/>
          <a:p>
            <a:pPr marL="742950" lvl="1" indent="-285750">
              <a:buFont typeface="Arial" panose="020B0604020202020204" pitchFamily="34" charset="0"/>
              <a:buChar char="•"/>
            </a:pPr>
            <a:r>
              <a:rPr lang="zh-CN" altLang="en-US" sz="1400" dirty="0" smtClean="0">
                <a:latin typeface="楷体" panose="02010609060101010101" pitchFamily="49" charset="-122"/>
                <a:ea typeface="楷体" panose="02010609060101010101" pitchFamily="49" charset="-122"/>
              </a:rPr>
              <a:t>各金融机构不仅要关注信息安全风险，更要关注“互联网</a:t>
            </a:r>
            <a:r>
              <a:rPr lang="en-US" altLang="zh-CN" sz="1400" dirty="0" smtClean="0">
                <a:latin typeface="楷体" panose="02010609060101010101" pitchFamily="49" charset="-122"/>
                <a:ea typeface="楷体" panose="02010609060101010101" pitchFamily="49" charset="-122"/>
              </a:rPr>
              <a:t>+</a:t>
            </a:r>
            <a:r>
              <a:rPr lang="zh-CN" altLang="en-US" sz="1400" dirty="0" smtClean="0">
                <a:latin typeface="楷体" panose="02010609060101010101" pitchFamily="49" charset="-122"/>
                <a:ea typeface="楷体" panose="02010609060101010101" pitchFamily="49" charset="-122"/>
              </a:rPr>
              <a:t>”机制是否能促进</a:t>
            </a:r>
            <a:r>
              <a:rPr lang="en-US" altLang="zh-CN" sz="1400" dirty="0" smtClean="0">
                <a:latin typeface="楷体" panose="02010609060101010101" pitchFamily="49" charset="-122"/>
                <a:ea typeface="楷体" panose="02010609060101010101" pitchFamily="49" charset="-122"/>
              </a:rPr>
              <a:t>IT</a:t>
            </a:r>
            <a:r>
              <a:rPr lang="zh-CN" altLang="en-US" sz="1400" dirty="0" smtClean="0">
                <a:latin typeface="楷体" panose="02010609060101010101" pitchFamily="49" charset="-122"/>
                <a:ea typeface="楷体" panose="02010609060101010101" pitchFamily="49" charset="-122"/>
              </a:rPr>
              <a:t>与企业当前的业务的充分融合。因此，新时期的</a:t>
            </a:r>
            <a:r>
              <a:rPr lang="en-US" altLang="zh-CN" sz="1400" dirty="0" smtClean="0">
                <a:latin typeface="楷体" panose="02010609060101010101" pitchFamily="49" charset="-122"/>
                <a:ea typeface="楷体" panose="02010609060101010101" pitchFamily="49" charset="-122"/>
              </a:rPr>
              <a:t>IT</a:t>
            </a:r>
            <a:r>
              <a:rPr lang="zh-CN" altLang="en-US" sz="1400" dirty="0" smtClean="0">
                <a:latin typeface="楷体" panose="02010609060101010101" pitchFamily="49" charset="-122"/>
                <a:ea typeface="楷体" panose="02010609060101010101" pitchFamily="49" charset="-122"/>
              </a:rPr>
              <a:t>管控框架需要针对</a:t>
            </a:r>
            <a:r>
              <a:rPr lang="zh-CN" altLang="en-US" sz="1400" dirty="0">
                <a:latin typeface="楷体" panose="02010609060101010101" pitchFamily="49" charset="-122"/>
                <a:ea typeface="楷体" panose="02010609060101010101" pitchFamily="49" charset="-122"/>
              </a:rPr>
              <a:t>互联网应用环境，需要</a:t>
            </a:r>
            <a:r>
              <a:rPr lang="zh-CN" altLang="en-US" sz="1400" dirty="0" smtClean="0">
                <a:latin typeface="楷体" panose="02010609060101010101" pitchFamily="49" charset="-122"/>
                <a:ea typeface="楷体" panose="02010609060101010101" pitchFamily="49" charset="-122"/>
              </a:rPr>
              <a:t>建立新型的综合</a:t>
            </a:r>
            <a:r>
              <a:rPr lang="en-US" altLang="zh-CN" sz="1400" dirty="0">
                <a:latin typeface="楷体" panose="02010609060101010101" pitchFamily="49" charset="-122"/>
                <a:ea typeface="楷体" panose="02010609060101010101" pitchFamily="49" charset="-122"/>
              </a:rPr>
              <a:t>IT</a:t>
            </a:r>
            <a:r>
              <a:rPr lang="zh-CN" altLang="en-US" sz="1400" dirty="0">
                <a:latin typeface="楷体" panose="02010609060101010101" pitchFamily="49" charset="-122"/>
                <a:ea typeface="楷体" panose="02010609060101010101" pitchFamily="49" charset="-122"/>
              </a:rPr>
              <a:t>管控</a:t>
            </a:r>
            <a:r>
              <a:rPr lang="zh-CN" altLang="en-US" sz="1400" dirty="0" smtClean="0">
                <a:latin typeface="楷体" panose="02010609060101010101" pitchFamily="49" charset="-122"/>
                <a:ea typeface="楷体" panose="02010609060101010101" pitchFamily="49" charset="-122"/>
              </a:rPr>
              <a:t>框架，并在此基础上进行</a:t>
            </a:r>
            <a:r>
              <a:rPr lang="en-US" altLang="zh-CN" sz="1400" dirty="0" smtClean="0">
                <a:latin typeface="楷体" panose="02010609060101010101" pitchFamily="49" charset="-122"/>
                <a:ea typeface="楷体" panose="02010609060101010101" pitchFamily="49" charset="-122"/>
              </a:rPr>
              <a:t>IT</a:t>
            </a:r>
            <a:r>
              <a:rPr lang="zh-CN" altLang="en-US" sz="1400" dirty="0" smtClean="0">
                <a:latin typeface="楷体" panose="02010609060101010101" pitchFamily="49" charset="-122"/>
                <a:ea typeface="楷体" panose="02010609060101010101" pitchFamily="49" charset="-122"/>
              </a:rPr>
              <a:t>审计的方法。新时期的</a:t>
            </a:r>
            <a:r>
              <a:rPr lang="en-US" altLang="zh-CN" sz="1400" dirty="0" smtClean="0">
                <a:latin typeface="楷体" panose="02010609060101010101" pitchFamily="49" charset="-122"/>
                <a:ea typeface="楷体" panose="02010609060101010101" pitchFamily="49" charset="-122"/>
              </a:rPr>
              <a:t>IT</a:t>
            </a:r>
            <a:r>
              <a:rPr lang="zh-CN" altLang="en-US" sz="1400" dirty="0" smtClean="0">
                <a:latin typeface="楷体" panose="02010609060101010101" pitchFamily="49" charset="-122"/>
                <a:ea typeface="楷体" panose="02010609060101010101" pitchFamily="49" charset="-122"/>
              </a:rPr>
              <a:t>审计不仅要强调控制</a:t>
            </a:r>
            <a:r>
              <a:rPr lang="en-US" altLang="zh-CN" sz="1400" dirty="0" smtClean="0">
                <a:latin typeface="楷体" panose="02010609060101010101" pitchFamily="49" charset="-122"/>
                <a:ea typeface="楷体" panose="02010609060101010101" pitchFamily="49" charset="-122"/>
              </a:rPr>
              <a:t>IT</a:t>
            </a:r>
            <a:r>
              <a:rPr lang="zh-CN" altLang="en-US" sz="1400" dirty="0" smtClean="0">
                <a:latin typeface="楷体" panose="02010609060101010101" pitchFamily="49" charset="-122"/>
                <a:ea typeface="楷体" panose="02010609060101010101" pitchFamily="49" charset="-122"/>
              </a:rPr>
              <a:t>风险，更要促进企业培育</a:t>
            </a:r>
            <a:r>
              <a:rPr lang="en-US" altLang="zh-CN" sz="1400" dirty="0" smtClean="0">
                <a:latin typeface="楷体" panose="02010609060101010101" pitchFamily="49" charset="-122"/>
                <a:ea typeface="楷体" panose="02010609060101010101" pitchFamily="49" charset="-122"/>
              </a:rPr>
              <a:t>IT</a:t>
            </a:r>
            <a:r>
              <a:rPr lang="zh-CN" altLang="en-US" sz="1400" dirty="0" smtClean="0">
                <a:latin typeface="楷体" panose="02010609060101010101" pitchFamily="49" charset="-122"/>
                <a:ea typeface="楷体" panose="02010609060101010101" pitchFamily="49" charset="-122"/>
              </a:rPr>
              <a:t>支持业务创新折能力。</a:t>
            </a:r>
            <a:endParaRPr lang="zh-CN" altLang="en-US" sz="1400" dirty="0"/>
          </a:p>
        </p:txBody>
      </p:sp>
    </p:spTree>
    <p:extLst>
      <p:ext uri="{BB962C8B-B14F-4D97-AF65-F5344CB8AC3E}">
        <p14:creationId xmlns:p14="http://schemas.microsoft.com/office/powerpoint/2010/main" val="13532029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9B652B7-E950-45D3-8CAA-4208928FE50B}" type="slidenum">
              <a:rPr lang="zh-CN" altLang="en-US" smtClean="0"/>
              <a:pPr>
                <a:defRPr/>
              </a:pPr>
              <a:t>17</a:t>
            </a:fld>
            <a:endParaRPr lang="en-US" altLang="zh-CN" dirty="0"/>
          </a:p>
        </p:txBody>
      </p:sp>
      <p:sp>
        <p:nvSpPr>
          <p:cNvPr id="3" name="标题 1"/>
          <p:cNvSpPr txBox="1">
            <a:spLocks/>
          </p:cNvSpPr>
          <p:nvPr/>
        </p:nvSpPr>
        <p:spPr>
          <a:xfrm>
            <a:off x="1305784" y="203726"/>
            <a:ext cx="7937607" cy="696912"/>
          </a:xfrm>
          <a:prstGeom prst="rect">
            <a:avLst/>
          </a:prstGeom>
        </p:spPr>
        <p:txBody>
          <a:bodyPr/>
          <a:lstStyle>
            <a:lvl1pPr algn="l" defTabSz="914400" rtl="0" eaLnBrk="1" latinLnBrk="0" hangingPunct="1">
              <a:spcBef>
                <a:spcPct val="0"/>
              </a:spcBef>
              <a:buNone/>
              <a:defRPr lang="zh-CN" altLang="en-US" sz="2800" b="0" kern="1200" dirty="0">
                <a:solidFill>
                  <a:schemeClr val="tx1"/>
                </a:solidFill>
                <a:effectLst/>
                <a:latin typeface="黑体" panose="02010609060101010101" pitchFamily="49" charset="-122"/>
                <a:ea typeface="黑体" panose="02010609060101010101" pitchFamily="49" charset="-122"/>
                <a:cs typeface="+mj-cs"/>
              </a:defRPr>
            </a:lvl1pPr>
          </a:lstStyle>
          <a:p>
            <a:r>
              <a:rPr lang="en-US" altLang="zh-CN" b="1" dirty="0" smtClean="0">
                <a:latin typeface="微软雅黑" panose="020B0503020204020204" pitchFamily="34" charset="-122"/>
                <a:ea typeface="微软雅黑" panose="020B0503020204020204" pitchFamily="34" charset="-122"/>
              </a:rPr>
              <a:t>3.</a:t>
            </a:r>
            <a:r>
              <a:rPr lang="en-US" altLang="zh-CN" b="1" dirty="0">
                <a:latin typeface="微软雅黑" panose="020B0503020204020204" pitchFamily="34" charset="-122"/>
                <a:ea typeface="微软雅黑" panose="020B0503020204020204" pitchFamily="34" charset="-122"/>
              </a:rPr>
              <a:t>3</a:t>
            </a:r>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互联网</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”环境下</a:t>
            </a:r>
            <a:r>
              <a:rPr lang="en-US" altLang="zh-CN" b="1" dirty="0" smtClean="0">
                <a:latin typeface="微软雅黑" panose="020B0503020204020204" pitchFamily="34" charset="-122"/>
                <a:ea typeface="微软雅黑" panose="020B0503020204020204" pitchFamily="34" charset="-122"/>
              </a:rPr>
              <a:t>IT</a:t>
            </a:r>
            <a:r>
              <a:rPr lang="zh-CN" altLang="en-US" b="1" dirty="0" smtClean="0">
                <a:latin typeface="微软雅黑" panose="020B0503020204020204" pitchFamily="34" charset="-122"/>
                <a:ea typeface="微软雅黑" panose="020B0503020204020204" pitchFamily="34" charset="-122"/>
              </a:rPr>
              <a:t>审计方法探索</a:t>
            </a:r>
            <a:endParaRPr lang="zh-CN" altLang="en-US" b="1" dirty="0">
              <a:latin typeface="微软雅黑" panose="020B0503020204020204" pitchFamily="34" charset="-122"/>
              <a:ea typeface="微软雅黑" panose="020B0503020204020204" pitchFamily="34" charset="-122"/>
            </a:endParaRPr>
          </a:p>
        </p:txBody>
      </p:sp>
      <p:sp>
        <p:nvSpPr>
          <p:cNvPr id="4" name="内容占位符 2"/>
          <p:cNvSpPr txBox="1">
            <a:spLocks/>
          </p:cNvSpPr>
          <p:nvPr/>
        </p:nvSpPr>
        <p:spPr>
          <a:xfrm>
            <a:off x="812800" y="1025913"/>
            <a:ext cx="7193600" cy="453650"/>
          </a:xfrm>
          <a:prstGeom prst="rect">
            <a:avLst/>
          </a:prstGeom>
        </p:spPr>
        <p:txBody>
          <a:bodyPr/>
          <a:lstStyle>
            <a:lvl1pPr marL="342900" indent="-342900" algn="l" rtl="0" fontAlgn="base">
              <a:lnSpc>
                <a:spcPct val="110000"/>
              </a:lnSpc>
              <a:spcBef>
                <a:spcPct val="20000"/>
              </a:spcBef>
              <a:spcAft>
                <a:spcPct val="20000"/>
              </a:spcAft>
              <a:buClr>
                <a:srgbClr val="D57117"/>
              </a:buClr>
              <a:buSzPct val="70000"/>
              <a:buFont typeface="Wingdings" pitchFamily="2" charset="2"/>
              <a:buChar char="n"/>
              <a:defRPr sz="2400" b="1">
                <a:solidFill>
                  <a:schemeClr val="tx1"/>
                </a:solidFill>
                <a:latin typeface="+mn-lt"/>
                <a:ea typeface="+mn-ea"/>
                <a:cs typeface="+mn-cs"/>
              </a:defRPr>
            </a:lvl1pPr>
            <a:lvl2pPr marL="742950" indent="-285750" algn="l" rtl="0" fontAlgn="base">
              <a:lnSpc>
                <a:spcPct val="110000"/>
              </a:lnSpc>
              <a:spcBef>
                <a:spcPct val="20000"/>
              </a:spcBef>
              <a:spcAft>
                <a:spcPct val="20000"/>
              </a:spcAft>
              <a:buClr>
                <a:srgbClr val="FFCC00"/>
              </a:buClr>
              <a:buSzPct val="70000"/>
              <a:buFont typeface="Wingdings" pitchFamily="2" charset="2"/>
              <a:buChar char="n"/>
              <a:defRPr sz="2000" b="1">
                <a:solidFill>
                  <a:schemeClr val="tx1"/>
                </a:solidFill>
                <a:latin typeface="+mn-lt"/>
                <a:ea typeface="+mn-ea"/>
              </a:defRPr>
            </a:lvl2pPr>
            <a:lvl3pPr marL="1143000" indent="-228600" algn="l" rtl="0" fontAlgn="base">
              <a:lnSpc>
                <a:spcPct val="110000"/>
              </a:lnSpc>
              <a:spcBef>
                <a:spcPct val="20000"/>
              </a:spcBef>
              <a:spcAft>
                <a:spcPct val="20000"/>
              </a:spcAft>
              <a:buClr>
                <a:srgbClr val="CB9BFF"/>
              </a:buClr>
              <a:buSzPct val="70000"/>
              <a:buFont typeface="Wingdings" pitchFamily="2" charset="2"/>
              <a:buChar char="n"/>
              <a:defRPr b="1">
                <a:solidFill>
                  <a:schemeClr val="tx1"/>
                </a:solidFill>
                <a:latin typeface="+mn-lt"/>
                <a:ea typeface="+mn-ea"/>
              </a:defRPr>
            </a:lvl3pPr>
            <a:lvl4pPr marL="1600200" indent="-228600" algn="l" rtl="0" fontAlgn="base">
              <a:lnSpc>
                <a:spcPct val="110000"/>
              </a:lnSpc>
              <a:spcBef>
                <a:spcPct val="20000"/>
              </a:spcBef>
              <a:spcAft>
                <a:spcPct val="20000"/>
              </a:spcAft>
              <a:buClr>
                <a:srgbClr val="66FFCC"/>
              </a:buClr>
              <a:buSzPct val="70000"/>
              <a:buFont typeface="Wingdings" pitchFamily="2" charset="2"/>
              <a:buChar char="n"/>
              <a:defRPr sz="1600" b="1">
                <a:solidFill>
                  <a:schemeClr val="tx1"/>
                </a:solidFill>
                <a:latin typeface="+mn-lt"/>
                <a:ea typeface="+mn-ea"/>
              </a:defRPr>
            </a:lvl4pPr>
            <a:lvl5pPr marL="20574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5pPr>
            <a:lvl6pPr marL="25146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6pPr>
            <a:lvl7pPr marL="29718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7pPr>
            <a:lvl8pPr marL="34290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8pPr>
            <a:lvl9pPr marL="38862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9pPr>
          </a:lstStyle>
          <a:p>
            <a:r>
              <a:rPr lang="en-US" altLang="zh-CN" sz="2100" b="0" dirty="0" smtClean="0">
                <a:latin typeface="微软雅黑" panose="020B0503020204020204" pitchFamily="34" charset="-122"/>
                <a:ea typeface="微软雅黑" panose="020B0503020204020204" pitchFamily="34" charset="-122"/>
              </a:rPr>
              <a:t>1</a:t>
            </a:r>
            <a:r>
              <a:rPr lang="zh-CN" altLang="en-US" sz="2100" b="0" dirty="0" smtClean="0">
                <a:latin typeface="微软雅黑" panose="020B0503020204020204" pitchFamily="34" charset="-122"/>
                <a:ea typeface="微软雅黑" panose="020B0503020204020204" pitchFamily="34" charset="-122"/>
              </a:rPr>
              <a:t>－“互联网</a:t>
            </a:r>
            <a:r>
              <a:rPr lang="en-US" altLang="zh-CN" sz="2100" b="0" dirty="0" smtClean="0">
                <a:latin typeface="微软雅黑" panose="020B0503020204020204" pitchFamily="34" charset="-122"/>
                <a:ea typeface="微软雅黑" panose="020B0503020204020204" pitchFamily="34" charset="-122"/>
              </a:rPr>
              <a:t>+</a:t>
            </a:r>
            <a:r>
              <a:rPr lang="zh-CN" altLang="en-US" sz="2100" b="0" dirty="0" smtClean="0">
                <a:latin typeface="微软雅黑" panose="020B0503020204020204" pitchFamily="34" charset="-122"/>
                <a:ea typeface="微软雅黑" panose="020B0503020204020204" pitchFamily="34" charset="-122"/>
              </a:rPr>
              <a:t>”机会识别与战略制定</a:t>
            </a:r>
            <a:endParaRPr lang="zh-CN" altLang="en-US" sz="2100" b="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clrChange>
              <a:clrFrom>
                <a:srgbClr val="FFFFFF"/>
              </a:clrFrom>
              <a:clrTo>
                <a:srgbClr val="FFFFFF">
                  <a:alpha val="0"/>
                </a:srgbClr>
              </a:clrTo>
            </a:clrChange>
          </a:blip>
          <a:stretch>
            <a:fillRect/>
          </a:stretch>
        </p:blipFill>
        <p:spPr>
          <a:xfrm>
            <a:off x="180775" y="1821381"/>
            <a:ext cx="3668409" cy="3798834"/>
          </a:xfrm>
          <a:prstGeom prst="rect">
            <a:avLst/>
          </a:prstGeom>
        </p:spPr>
      </p:pic>
      <p:sp>
        <p:nvSpPr>
          <p:cNvPr id="9" name="矩形 8"/>
          <p:cNvSpPr/>
          <p:nvPr/>
        </p:nvSpPr>
        <p:spPr>
          <a:xfrm>
            <a:off x="4712835" y="3321050"/>
            <a:ext cx="7575550" cy="338554"/>
          </a:xfrm>
          <a:prstGeom prst="rect">
            <a:avLst/>
          </a:prstGeom>
        </p:spPr>
        <p:txBody>
          <a:bodyPr wrap="square">
            <a:spAutoFit/>
          </a:bodyPr>
          <a:lstStyle/>
          <a:p>
            <a:pPr marL="742950" lvl="1" indent="-285750">
              <a:buFont typeface="Arial" panose="020B0604020202020204" pitchFamily="34" charset="0"/>
              <a:buChar char="•"/>
            </a:pPr>
            <a:r>
              <a:rPr lang="zh-CN" altLang="en-US" sz="1600" dirty="0" smtClean="0">
                <a:latin typeface="楷体" panose="02010609060101010101" pitchFamily="49" charset="-122"/>
                <a:ea typeface="楷体" panose="02010609060101010101" pitchFamily="49" charset="-122"/>
              </a:rPr>
              <a:t>此模块包括：“</a:t>
            </a:r>
            <a:endParaRPr lang="en-US" altLang="zh-CN" sz="1600" dirty="0">
              <a:latin typeface="楷体" panose="02010609060101010101" pitchFamily="49" charset="-122"/>
              <a:ea typeface="楷体" panose="02010609060101010101" pitchFamily="49"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3282205492"/>
              </p:ext>
            </p:extLst>
          </p:nvPr>
        </p:nvGraphicFramePr>
        <p:xfrm>
          <a:off x="4324436" y="1604839"/>
          <a:ext cx="4406970" cy="4682920"/>
        </p:xfrm>
        <a:graphic>
          <a:graphicData uri="http://schemas.openxmlformats.org/drawingml/2006/table">
            <a:tbl>
              <a:tblPr firstRow="1" bandRow="1">
                <a:tableStyleId>{21E4AEA4-8DFA-4A89-87EB-49C32662AFE0}</a:tableStyleId>
              </a:tblPr>
              <a:tblGrid>
                <a:gridCol w="1108493"/>
                <a:gridCol w="3298477"/>
              </a:tblGrid>
              <a:tr h="455046">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华文楷体" panose="02010600040101010101" pitchFamily="2" charset="-122"/>
                          <a:ea typeface="华文楷体" panose="02010600040101010101" pitchFamily="2" charset="-122"/>
                        </a:rPr>
                        <a:t>IT</a:t>
                      </a:r>
                      <a:r>
                        <a:rPr lang="zh-CN" altLang="en-US" sz="1400" dirty="0" smtClean="0">
                          <a:latin typeface="华文楷体" panose="02010600040101010101" pitchFamily="2" charset="-122"/>
                          <a:ea typeface="华文楷体" panose="02010600040101010101" pitchFamily="2" charset="-122"/>
                        </a:rPr>
                        <a:t>审计的重点</a:t>
                      </a:r>
                      <a:endParaRPr lang="zh-CN" altLang="en-US" sz="1400" b="0" dirty="0" smtClean="0">
                        <a:latin typeface="华文楷体" panose="02010600040101010101" pitchFamily="2" charset="-122"/>
                        <a:ea typeface="华文楷体" panose="02010600040101010101" pitchFamily="2" charset="-122"/>
                      </a:endParaRPr>
                    </a:p>
                  </a:txBody>
                  <a:tcPr/>
                </a:tc>
                <a:tc hMerge="1">
                  <a:txBody>
                    <a:bodyPr/>
                    <a:lstStyle/>
                    <a:p>
                      <a:pPr algn="ctr"/>
                      <a:endParaRPr lang="zh-CN" altLang="en-US" dirty="0"/>
                    </a:p>
                  </a:txBody>
                  <a:tcPr/>
                </a:tc>
              </a:tr>
              <a:tr h="11983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smtClean="0">
                          <a:latin typeface="华文楷体" panose="02010600040101010101" pitchFamily="2" charset="-122"/>
                          <a:ea typeface="华文楷体" panose="02010600040101010101" pitchFamily="2" charset="-122"/>
                        </a:rPr>
                        <a:t>１、挑战分析与机会识别</a:t>
                      </a:r>
                      <a:endParaRPr lang="zh-CN" altLang="en-US" sz="1100" kern="1200" dirty="0" smtClean="0">
                        <a:solidFill>
                          <a:schemeClr val="dk1"/>
                        </a:solidFill>
                        <a:latin typeface="华文楷体" panose="02010600040101010101" pitchFamily="2" charset="-122"/>
                        <a:ea typeface="华文楷体" panose="02010600040101010101" pitchFamily="2" charset="-122"/>
                        <a:cs typeface="+mn-cs"/>
                      </a:endParaRPr>
                    </a:p>
                  </a:txBody>
                  <a:tcPr anchor="ctr"/>
                </a:tc>
                <a:tc>
                  <a:txBody>
                    <a:bodyPr/>
                    <a:lstStyle/>
                    <a:p>
                      <a:pPr marL="0" indent="0" algn="just" eaLnBrk="1" hangingPunct="1">
                        <a:lnSpc>
                          <a:spcPct val="121000"/>
                        </a:lnSpc>
                        <a:spcBef>
                          <a:spcPts val="450"/>
                        </a:spcBef>
                        <a:buClr>
                          <a:srgbClr val="FFC000"/>
                        </a:buClr>
                        <a:buSzPct val="70000"/>
                        <a:buFont typeface="Wingdings" panose="05000000000000000000" pitchFamily="2" charset="2"/>
                        <a:buNone/>
                      </a:pPr>
                      <a:r>
                        <a:rPr lang="zh-CN" altLang="en-US" sz="1100" dirty="0" smtClean="0">
                          <a:latin typeface="华文楷体" panose="02010600040101010101" pitchFamily="2" charset="-122"/>
                          <a:ea typeface="华文楷体" panose="02010600040101010101" pitchFamily="2" charset="-122"/>
                        </a:rPr>
                        <a:t>企业应识别当前变革环境面临的挑战，研究如何利用互联网从传播、渠道层面过渡到供应链及整个价值链的思念与方法，进而从把互联网作为工具，到以互联网思维设计产品进而运营企业。</a:t>
                      </a:r>
                    </a:p>
                  </a:txBody>
                  <a:tcPr anchor="ctr"/>
                </a:tc>
              </a:tr>
              <a:tr h="1458640">
                <a:tc>
                  <a:txBody>
                    <a:bodyPr/>
                    <a:lstStyle/>
                    <a:p>
                      <a:r>
                        <a:rPr lang="en-US" altLang="zh-CN" sz="1100" kern="1200" dirty="0" smtClean="0">
                          <a:latin typeface="华文楷体" panose="02010600040101010101" pitchFamily="2" charset="-122"/>
                          <a:ea typeface="华文楷体" panose="02010600040101010101" pitchFamily="2" charset="-122"/>
                        </a:rPr>
                        <a:t>2</a:t>
                      </a:r>
                      <a:r>
                        <a:rPr lang="zh-CN" altLang="en-US" sz="1100" kern="1200" dirty="0" smtClean="0">
                          <a:latin typeface="华文楷体" panose="02010600040101010101" pitchFamily="2" charset="-122"/>
                          <a:ea typeface="华文楷体" panose="02010600040101010101" pitchFamily="2" charset="-122"/>
                        </a:rPr>
                        <a:t>、国家政策与监管要求分析</a:t>
                      </a:r>
                      <a:endParaRPr lang="en-US" altLang="zh-CN" sz="1100" kern="1200" dirty="0" smtClean="0">
                        <a:solidFill>
                          <a:schemeClr val="dk1"/>
                        </a:solidFill>
                        <a:latin typeface="华文楷体" panose="02010600040101010101" pitchFamily="2" charset="-122"/>
                        <a:ea typeface="华文楷体" panose="02010600040101010101" pitchFamily="2" charset="-122"/>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smtClean="0">
                          <a:latin typeface="华文楷体" panose="02010600040101010101" pitchFamily="2" charset="-122"/>
                          <a:ea typeface="华文楷体" panose="02010600040101010101" pitchFamily="2" charset="-122"/>
                        </a:rPr>
                        <a:t>针对“互联网</a:t>
                      </a:r>
                      <a:r>
                        <a:rPr lang="en-US" altLang="zh-CN" sz="1100" kern="1200" dirty="0" smtClean="0">
                          <a:latin typeface="华文楷体" panose="02010600040101010101" pitchFamily="2" charset="-122"/>
                          <a:ea typeface="华文楷体" panose="02010600040101010101" pitchFamily="2" charset="-122"/>
                        </a:rPr>
                        <a:t>+</a:t>
                      </a:r>
                      <a:r>
                        <a:rPr lang="zh-CN" altLang="en-US" sz="1100" kern="1200" dirty="0" smtClean="0">
                          <a:latin typeface="华文楷体" panose="02010600040101010101" pitchFamily="2" charset="-122"/>
                          <a:ea typeface="华文楷体" panose="02010600040101010101" pitchFamily="2" charset="-122"/>
                        </a:rPr>
                        <a:t>”的国家政策与监管要求是企业制定互联网战略的重要依据与出发点。</a:t>
                      </a:r>
                      <a:r>
                        <a:rPr lang="en-US" altLang="zh-CN" sz="1100" kern="1200" dirty="0" smtClean="0">
                          <a:latin typeface="华文楷体" panose="02010600040101010101" pitchFamily="2" charset="-122"/>
                          <a:ea typeface="华文楷体" panose="02010600040101010101" pitchFamily="2" charset="-122"/>
                        </a:rPr>
                        <a:t>《</a:t>
                      </a:r>
                      <a:r>
                        <a:rPr lang="zh-CN" altLang="en-US" sz="1100" kern="1200" dirty="0" smtClean="0">
                          <a:latin typeface="华文楷体" panose="02010600040101010101" pitchFamily="2" charset="-122"/>
                          <a:ea typeface="华文楷体" panose="02010600040101010101" pitchFamily="2" charset="-122"/>
                        </a:rPr>
                        <a:t>关于积极推进“互联网＋”行动的指导意见</a:t>
                      </a:r>
                      <a:r>
                        <a:rPr lang="en-US" altLang="zh-CN" sz="1100" kern="1200" dirty="0" smtClean="0">
                          <a:latin typeface="华文楷体" panose="02010600040101010101" pitchFamily="2" charset="-122"/>
                          <a:ea typeface="华文楷体" panose="02010600040101010101" pitchFamily="2" charset="-122"/>
                        </a:rPr>
                        <a:t>》</a:t>
                      </a:r>
                      <a:r>
                        <a:rPr lang="zh-CN" altLang="en-US" sz="1100" kern="1200" dirty="0" smtClean="0">
                          <a:latin typeface="华文楷体" panose="02010600040101010101" pitchFamily="2" charset="-122"/>
                          <a:ea typeface="华文楷体" panose="02010600040101010101" pitchFamily="2" charset="-122"/>
                        </a:rPr>
                        <a:t>已经把“互联网</a:t>
                      </a:r>
                      <a:r>
                        <a:rPr lang="en-US" altLang="zh-CN" sz="1100" kern="1200" dirty="0" smtClean="0">
                          <a:latin typeface="华文楷体" panose="02010600040101010101" pitchFamily="2" charset="-122"/>
                          <a:ea typeface="华文楷体" panose="02010600040101010101" pitchFamily="2" charset="-122"/>
                        </a:rPr>
                        <a:t>+</a:t>
                      </a:r>
                      <a:r>
                        <a:rPr lang="zh-CN" altLang="en-US" sz="1100" kern="1200" dirty="0" smtClean="0">
                          <a:latin typeface="华文楷体" panose="02010600040101010101" pitchFamily="2" charset="-122"/>
                          <a:ea typeface="华文楷体" panose="02010600040101010101" pitchFamily="2" charset="-122"/>
                        </a:rPr>
                        <a:t>”作为国家战略来进行推广，各行各业包括政府部门已经纷纷行为起来，出台相关政策与措施。</a:t>
                      </a:r>
                      <a:endParaRPr lang="zh-CN" altLang="en-US" sz="1100" kern="1200" dirty="0">
                        <a:solidFill>
                          <a:schemeClr val="dk1"/>
                        </a:solidFill>
                        <a:latin typeface="华文楷体" panose="02010600040101010101" pitchFamily="2" charset="-122"/>
                        <a:ea typeface="华文楷体" panose="02010600040101010101" pitchFamily="2" charset="-122"/>
                        <a:cs typeface="+mn-cs"/>
                      </a:endParaRPr>
                    </a:p>
                  </a:txBody>
                  <a:tcPr anchor="ctr"/>
                </a:tc>
              </a:tr>
              <a:tr h="1570843">
                <a:tc>
                  <a:txBody>
                    <a:bodyPr/>
                    <a:lstStyle/>
                    <a:p>
                      <a:r>
                        <a:rPr lang="zh-CN" altLang="en-US" sz="1100" kern="1200" dirty="0" smtClean="0">
                          <a:latin typeface="华文楷体" panose="02010600040101010101" pitchFamily="2" charset="-122"/>
                          <a:ea typeface="华文楷体" panose="02010600040101010101" pitchFamily="2" charset="-122"/>
                        </a:rPr>
                        <a:t>３、企业互联网</a:t>
                      </a:r>
                      <a:r>
                        <a:rPr lang="en-US" altLang="zh-CN" sz="1100" kern="1200" dirty="0" smtClean="0">
                          <a:latin typeface="华文楷体" panose="02010600040101010101" pitchFamily="2" charset="-122"/>
                          <a:ea typeface="华文楷体" panose="02010600040101010101" pitchFamily="2" charset="-122"/>
                        </a:rPr>
                        <a:t>+</a:t>
                      </a:r>
                      <a:r>
                        <a:rPr lang="zh-CN" altLang="en-US" sz="1100" kern="1200" dirty="0" smtClean="0">
                          <a:latin typeface="华文楷体" panose="02010600040101010101" pitchFamily="2" charset="-122"/>
                          <a:ea typeface="华文楷体" panose="02010600040101010101" pitchFamily="2" charset="-122"/>
                        </a:rPr>
                        <a:t>战略制定</a:t>
                      </a:r>
                      <a:endParaRPr lang="zh-CN" altLang="en-US" sz="1100" kern="1200" dirty="0">
                        <a:solidFill>
                          <a:schemeClr val="dk1"/>
                        </a:solidFill>
                        <a:latin typeface="华文楷体" panose="02010600040101010101" pitchFamily="2" charset="-122"/>
                        <a:ea typeface="华文楷体" panose="02010600040101010101" pitchFamily="2" charset="-122"/>
                        <a:cs typeface="+mn-cs"/>
                      </a:endParaRPr>
                    </a:p>
                  </a:txBody>
                  <a:tcPr anchor="ctr"/>
                </a:tc>
                <a:tc>
                  <a:txBody>
                    <a:bodyPr/>
                    <a:lstStyle/>
                    <a:p>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企业应当根据自身的情况及竞争态势，制定适宜适宜的互联网</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战略。例如</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hlinkClick r:id="rId4" action="ppaction://hlinkfile"/>
                        </a:rPr>
                        <a:t>海尔</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从</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2012</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年起，利用“互联网</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”模式建设数字化互联工厂，通过对传统生产模式的颠覆与升级，以满足用户全流程最佳体验为中心，打造按需设计、按需制造、按需配送的互联工厂体系。</a:t>
                      </a:r>
                      <a:endParaRPr lang="zh-CN" altLang="en-US" sz="1100" kern="1200" dirty="0">
                        <a:solidFill>
                          <a:schemeClr val="dk1"/>
                        </a:solidFill>
                        <a:latin typeface="华文楷体" panose="02010600040101010101" pitchFamily="2" charset="-122"/>
                        <a:ea typeface="华文楷体" panose="02010600040101010101" pitchFamily="2" charset="-122"/>
                        <a:cs typeface="+mn-cs"/>
                      </a:endParaRPr>
                    </a:p>
                  </a:txBody>
                  <a:tcPr anchor="ctr"/>
                </a:tc>
              </a:tr>
            </a:tbl>
          </a:graphicData>
        </a:graphic>
      </p:graphicFrame>
      <p:sp>
        <p:nvSpPr>
          <p:cNvPr id="8" name="右箭头 7"/>
          <p:cNvSpPr/>
          <p:nvPr/>
        </p:nvSpPr>
        <p:spPr>
          <a:xfrm>
            <a:off x="3849184" y="3414582"/>
            <a:ext cx="548369" cy="332886"/>
          </a:xfrm>
          <a:prstGeom prst="right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600" b="1" dirty="0"/>
          </a:p>
        </p:txBody>
      </p:sp>
      <p:sp>
        <p:nvSpPr>
          <p:cNvPr id="11" name="矩形 10"/>
          <p:cNvSpPr/>
          <p:nvPr/>
        </p:nvSpPr>
        <p:spPr>
          <a:xfrm>
            <a:off x="1305784" y="1682882"/>
            <a:ext cx="1954381" cy="276999"/>
          </a:xfrm>
          <a:prstGeom prst="rect">
            <a:avLst/>
          </a:prstGeom>
        </p:spPr>
        <p:txBody>
          <a:bodyPr wrap="none">
            <a:spAutoFit/>
          </a:bodyPr>
          <a:lstStyle/>
          <a:p>
            <a:r>
              <a:rPr lang="zh-CN" altLang="en-US" sz="1200" i="1" dirty="0">
                <a:latin typeface="楷体" panose="02010609060101010101" pitchFamily="49" charset="-122"/>
                <a:ea typeface="楷体" panose="02010609060101010101" pitchFamily="49" charset="-122"/>
              </a:rPr>
              <a:t>“互联网</a:t>
            </a:r>
            <a:r>
              <a:rPr lang="en-US" altLang="zh-CN" sz="1200" i="1" dirty="0">
                <a:latin typeface="楷体" panose="02010609060101010101" pitchFamily="49" charset="-122"/>
                <a:ea typeface="楷体" panose="02010609060101010101" pitchFamily="49" charset="-122"/>
              </a:rPr>
              <a:t>+</a:t>
            </a:r>
            <a:r>
              <a:rPr lang="zh-CN" altLang="en-US" sz="1200" i="1" dirty="0" smtClean="0">
                <a:latin typeface="楷体" panose="02010609060101010101" pitchFamily="49" charset="-122"/>
                <a:ea typeface="楷体" panose="02010609060101010101" pitchFamily="49" charset="-122"/>
              </a:rPr>
              <a:t>”对企业的影响</a:t>
            </a:r>
            <a:endParaRPr lang="zh-CN" altLang="en-US" sz="1200" i="1" dirty="0"/>
          </a:p>
        </p:txBody>
      </p:sp>
      <p:sp>
        <p:nvSpPr>
          <p:cNvPr id="12" name="矩形 11"/>
          <p:cNvSpPr/>
          <p:nvPr/>
        </p:nvSpPr>
        <p:spPr>
          <a:xfrm>
            <a:off x="3685149" y="6304675"/>
            <a:ext cx="2055371" cy="246221"/>
          </a:xfrm>
          <a:prstGeom prst="rect">
            <a:avLst/>
          </a:prstGeom>
        </p:spPr>
        <p:txBody>
          <a:bodyPr wrap="none">
            <a:spAutoFit/>
          </a:bodyPr>
          <a:lstStyle/>
          <a:p>
            <a:r>
              <a:rPr lang="zh-CN" altLang="zh-CN" sz="1000" b="1" i="1" kern="0" dirty="0">
                <a:solidFill>
                  <a:srgbClr val="5A5A5A"/>
                </a:solidFill>
                <a:latin typeface="Arial" panose="020B0604020202020204" pitchFamily="34" charset="0"/>
                <a:cs typeface="Arial" panose="020B0604020202020204" pitchFamily="34" charset="0"/>
                <a:hlinkClick r:id="rId5" action="ppaction://hlinkfile"/>
              </a:rPr>
              <a:t>中国</a:t>
            </a:r>
            <a:r>
              <a:rPr lang="en-US" altLang="zh-CN" sz="1000" b="1" i="1" kern="0" dirty="0">
                <a:solidFill>
                  <a:srgbClr val="5A5A5A"/>
                </a:solidFill>
                <a:latin typeface="Arial" panose="020B0604020202020204" pitchFamily="34" charset="0"/>
                <a:hlinkClick r:id="rId5" action="ppaction://hlinkfile"/>
              </a:rPr>
              <a:t>“</a:t>
            </a:r>
            <a:r>
              <a:rPr lang="zh-CN" altLang="zh-CN" sz="1000" b="1" i="1" kern="0" dirty="0">
                <a:solidFill>
                  <a:srgbClr val="5A5A5A"/>
                </a:solidFill>
                <a:latin typeface="Arial" panose="020B0604020202020204" pitchFamily="34" charset="0"/>
                <a:cs typeface="Arial" panose="020B0604020202020204" pitchFamily="34" charset="0"/>
                <a:hlinkClick r:id="rId5" action="ppaction://hlinkfile"/>
              </a:rPr>
              <a:t>互联网</a:t>
            </a:r>
            <a:r>
              <a:rPr lang="en-US" altLang="zh-CN" sz="1000" b="1" i="1" kern="0" dirty="0">
                <a:solidFill>
                  <a:srgbClr val="5A5A5A"/>
                </a:solidFill>
                <a:latin typeface="Arial" panose="020B0604020202020204" pitchFamily="34" charset="0"/>
                <a:hlinkClick r:id="rId5" action="ppaction://hlinkfile"/>
              </a:rPr>
              <a:t>+”</a:t>
            </a:r>
            <a:r>
              <a:rPr lang="zh-CN" altLang="zh-CN" sz="1000" b="1" i="1" kern="0" dirty="0">
                <a:solidFill>
                  <a:srgbClr val="5A5A5A"/>
                </a:solidFill>
                <a:latin typeface="Arial" panose="020B0604020202020204" pitchFamily="34" charset="0"/>
                <a:cs typeface="Arial" panose="020B0604020202020204" pitchFamily="34" charset="0"/>
                <a:hlinkClick r:id="rId5" action="ppaction://hlinkfile"/>
              </a:rPr>
              <a:t>行动百佳实践案例</a:t>
            </a:r>
            <a:endParaRPr lang="zh-CN" altLang="en-US" sz="1000" i="1" dirty="0"/>
          </a:p>
        </p:txBody>
      </p:sp>
      <p:sp>
        <p:nvSpPr>
          <p:cNvPr id="13" name="矩形 12"/>
          <p:cNvSpPr/>
          <p:nvPr/>
        </p:nvSpPr>
        <p:spPr>
          <a:xfrm>
            <a:off x="812800" y="5713449"/>
            <a:ext cx="2710985" cy="461665"/>
          </a:xfrm>
          <a:prstGeom prst="rect">
            <a:avLst/>
          </a:prstGeom>
        </p:spPr>
        <p:txBody>
          <a:bodyPr wrap="square">
            <a:spAutoFit/>
          </a:bodyPr>
          <a:lstStyle/>
          <a:p>
            <a:r>
              <a:rPr lang="en-US" altLang="zh-CN" sz="1200" dirty="0">
                <a:latin typeface="楷体" panose="02010609060101010101" pitchFamily="49" charset="-122"/>
                <a:ea typeface="楷体" panose="02010609060101010101" pitchFamily="49" charset="-122"/>
              </a:rPr>
              <a:t> </a:t>
            </a:r>
            <a:r>
              <a:rPr lang="en-US" altLang="zh-CN" sz="1200" dirty="0" smtClean="0">
                <a:latin typeface="楷体" panose="02010609060101010101" pitchFamily="49" charset="-122"/>
                <a:ea typeface="楷体" panose="02010609060101010101" pitchFamily="49" charset="-122"/>
              </a:rPr>
              <a:t> </a:t>
            </a:r>
            <a:r>
              <a:rPr lang="zh-CN" altLang="en-US" sz="1200" dirty="0" smtClean="0">
                <a:latin typeface="楷体" panose="02010609060101010101" pitchFamily="49" charset="-122"/>
                <a:ea typeface="楷体" panose="02010609060101010101" pitchFamily="49" charset="-122"/>
              </a:rPr>
              <a:t>经济下行、跨业经营、利率市场化、新技术发展等因素对企业的挑战</a:t>
            </a:r>
            <a:r>
              <a:rPr lang="en-US" altLang="zh-CN" sz="1200" dirty="0" smtClean="0">
                <a:latin typeface="楷体" panose="02010609060101010101" pitchFamily="49" charset="-122"/>
                <a:ea typeface="楷体" panose="02010609060101010101" pitchFamily="49" charset="-122"/>
              </a:rPr>
              <a:t>…</a:t>
            </a:r>
            <a:endParaRPr lang="zh-CN" altLang="en-US" sz="1200" dirty="0"/>
          </a:p>
        </p:txBody>
      </p:sp>
    </p:spTree>
    <p:extLst>
      <p:ext uri="{BB962C8B-B14F-4D97-AF65-F5344CB8AC3E}">
        <p14:creationId xmlns:p14="http://schemas.microsoft.com/office/powerpoint/2010/main" val="36131599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9B652B7-E950-45D3-8CAA-4208928FE50B}" type="slidenum">
              <a:rPr lang="zh-CN" altLang="en-US" smtClean="0"/>
              <a:pPr>
                <a:defRPr/>
              </a:pPr>
              <a:t>18</a:t>
            </a:fld>
            <a:endParaRPr lang="en-US" altLang="zh-CN" dirty="0"/>
          </a:p>
        </p:txBody>
      </p:sp>
      <p:sp>
        <p:nvSpPr>
          <p:cNvPr id="4" name="内容占位符 2"/>
          <p:cNvSpPr txBox="1">
            <a:spLocks/>
          </p:cNvSpPr>
          <p:nvPr/>
        </p:nvSpPr>
        <p:spPr>
          <a:xfrm>
            <a:off x="800753" y="351252"/>
            <a:ext cx="7193600" cy="453650"/>
          </a:xfrm>
          <a:prstGeom prst="rect">
            <a:avLst/>
          </a:prstGeom>
        </p:spPr>
        <p:txBody>
          <a:bodyPr/>
          <a:lstStyle>
            <a:lvl1pPr marL="342900" indent="-342900" algn="l" rtl="0" fontAlgn="base">
              <a:lnSpc>
                <a:spcPct val="110000"/>
              </a:lnSpc>
              <a:spcBef>
                <a:spcPct val="20000"/>
              </a:spcBef>
              <a:spcAft>
                <a:spcPct val="20000"/>
              </a:spcAft>
              <a:buClr>
                <a:srgbClr val="D57117"/>
              </a:buClr>
              <a:buSzPct val="70000"/>
              <a:buFont typeface="Wingdings" pitchFamily="2" charset="2"/>
              <a:buChar char="n"/>
              <a:defRPr sz="2400" b="1">
                <a:solidFill>
                  <a:schemeClr val="tx1"/>
                </a:solidFill>
                <a:latin typeface="+mn-lt"/>
                <a:ea typeface="+mn-ea"/>
                <a:cs typeface="+mn-cs"/>
              </a:defRPr>
            </a:lvl1pPr>
            <a:lvl2pPr marL="742950" indent="-285750" algn="l" rtl="0" fontAlgn="base">
              <a:lnSpc>
                <a:spcPct val="110000"/>
              </a:lnSpc>
              <a:spcBef>
                <a:spcPct val="20000"/>
              </a:spcBef>
              <a:spcAft>
                <a:spcPct val="20000"/>
              </a:spcAft>
              <a:buClr>
                <a:srgbClr val="FFCC00"/>
              </a:buClr>
              <a:buSzPct val="70000"/>
              <a:buFont typeface="Wingdings" pitchFamily="2" charset="2"/>
              <a:buChar char="n"/>
              <a:defRPr sz="2000" b="1">
                <a:solidFill>
                  <a:schemeClr val="tx1"/>
                </a:solidFill>
                <a:latin typeface="+mn-lt"/>
                <a:ea typeface="+mn-ea"/>
              </a:defRPr>
            </a:lvl2pPr>
            <a:lvl3pPr marL="1143000" indent="-228600" algn="l" rtl="0" fontAlgn="base">
              <a:lnSpc>
                <a:spcPct val="110000"/>
              </a:lnSpc>
              <a:spcBef>
                <a:spcPct val="20000"/>
              </a:spcBef>
              <a:spcAft>
                <a:spcPct val="20000"/>
              </a:spcAft>
              <a:buClr>
                <a:srgbClr val="CB9BFF"/>
              </a:buClr>
              <a:buSzPct val="70000"/>
              <a:buFont typeface="Wingdings" pitchFamily="2" charset="2"/>
              <a:buChar char="n"/>
              <a:defRPr b="1">
                <a:solidFill>
                  <a:schemeClr val="tx1"/>
                </a:solidFill>
                <a:latin typeface="+mn-lt"/>
                <a:ea typeface="+mn-ea"/>
              </a:defRPr>
            </a:lvl3pPr>
            <a:lvl4pPr marL="1600200" indent="-228600" algn="l" rtl="0" fontAlgn="base">
              <a:lnSpc>
                <a:spcPct val="110000"/>
              </a:lnSpc>
              <a:spcBef>
                <a:spcPct val="20000"/>
              </a:spcBef>
              <a:spcAft>
                <a:spcPct val="20000"/>
              </a:spcAft>
              <a:buClr>
                <a:srgbClr val="66FFCC"/>
              </a:buClr>
              <a:buSzPct val="70000"/>
              <a:buFont typeface="Wingdings" pitchFamily="2" charset="2"/>
              <a:buChar char="n"/>
              <a:defRPr sz="1600" b="1">
                <a:solidFill>
                  <a:schemeClr val="tx1"/>
                </a:solidFill>
                <a:latin typeface="+mn-lt"/>
                <a:ea typeface="+mn-ea"/>
              </a:defRPr>
            </a:lvl4pPr>
            <a:lvl5pPr marL="20574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5pPr>
            <a:lvl6pPr marL="25146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6pPr>
            <a:lvl7pPr marL="29718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7pPr>
            <a:lvl8pPr marL="34290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8pPr>
            <a:lvl9pPr marL="38862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9pPr>
          </a:lstStyle>
          <a:p>
            <a:r>
              <a:rPr lang="en-US" altLang="zh-CN" sz="2100" b="0" dirty="0">
                <a:latin typeface="微软雅黑" panose="020B0503020204020204" pitchFamily="34" charset="-122"/>
                <a:ea typeface="微软雅黑" panose="020B0503020204020204" pitchFamily="34" charset="-122"/>
              </a:rPr>
              <a:t>2</a:t>
            </a:r>
            <a:r>
              <a:rPr lang="zh-CN" altLang="en-US" sz="2100" b="0" dirty="0" smtClean="0">
                <a:latin typeface="微软雅黑" panose="020B0503020204020204" pitchFamily="34" charset="-122"/>
                <a:ea typeface="微软雅黑" panose="020B0503020204020204" pitchFamily="34" charset="-122"/>
              </a:rPr>
              <a:t>－互联网业务与产品规划</a:t>
            </a:r>
            <a:endParaRPr lang="zh-CN" altLang="en-US" sz="2100" b="0" dirty="0">
              <a:latin typeface="微软雅黑" panose="020B0503020204020204" pitchFamily="34" charset="-122"/>
              <a:ea typeface="微软雅黑" panose="020B0503020204020204" pitchFamily="34" charset="-122"/>
            </a:endParaRPr>
          </a:p>
        </p:txBody>
      </p:sp>
      <p:sp>
        <p:nvSpPr>
          <p:cNvPr id="9" name="矩形 8"/>
          <p:cNvSpPr/>
          <p:nvPr/>
        </p:nvSpPr>
        <p:spPr>
          <a:xfrm>
            <a:off x="4712835" y="3321050"/>
            <a:ext cx="7575550" cy="338554"/>
          </a:xfrm>
          <a:prstGeom prst="rect">
            <a:avLst/>
          </a:prstGeom>
        </p:spPr>
        <p:txBody>
          <a:bodyPr wrap="square">
            <a:spAutoFit/>
          </a:bodyPr>
          <a:lstStyle/>
          <a:p>
            <a:pPr marL="742950" lvl="1" indent="-285750">
              <a:buFont typeface="Arial" panose="020B0604020202020204" pitchFamily="34" charset="0"/>
              <a:buChar char="•"/>
            </a:pPr>
            <a:r>
              <a:rPr lang="zh-CN" altLang="en-US" sz="1600" dirty="0" smtClean="0">
                <a:latin typeface="楷体" panose="02010609060101010101" pitchFamily="49" charset="-122"/>
                <a:ea typeface="楷体" panose="02010609060101010101" pitchFamily="49" charset="-122"/>
              </a:rPr>
              <a:t>此模块包括：“</a:t>
            </a:r>
            <a:endParaRPr lang="en-US" altLang="zh-CN" sz="1600" dirty="0">
              <a:latin typeface="楷体" panose="02010609060101010101" pitchFamily="49" charset="-122"/>
              <a:ea typeface="楷体" panose="02010609060101010101" pitchFamily="49"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1110445049"/>
              </p:ext>
            </p:extLst>
          </p:nvPr>
        </p:nvGraphicFramePr>
        <p:xfrm>
          <a:off x="4081044" y="1116657"/>
          <a:ext cx="4524794" cy="5100614"/>
        </p:xfrm>
        <a:graphic>
          <a:graphicData uri="http://schemas.openxmlformats.org/drawingml/2006/table">
            <a:tbl>
              <a:tblPr firstRow="1" bandRow="1">
                <a:tableStyleId>{21E4AEA4-8DFA-4A89-87EB-49C32662AFE0}</a:tableStyleId>
              </a:tblPr>
              <a:tblGrid>
                <a:gridCol w="884810"/>
                <a:gridCol w="3639984"/>
              </a:tblGrid>
              <a:tr h="443102">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华文楷体" panose="02010600040101010101" pitchFamily="2" charset="-122"/>
                          <a:ea typeface="华文楷体" panose="02010600040101010101" pitchFamily="2" charset="-122"/>
                        </a:rPr>
                        <a:t>IT</a:t>
                      </a:r>
                      <a:r>
                        <a:rPr lang="zh-CN" altLang="en-US" sz="1400" dirty="0" smtClean="0">
                          <a:latin typeface="华文楷体" panose="02010600040101010101" pitchFamily="2" charset="-122"/>
                          <a:ea typeface="华文楷体" panose="02010600040101010101" pitchFamily="2" charset="-122"/>
                        </a:rPr>
                        <a:t>审计的重点</a:t>
                      </a:r>
                      <a:endParaRPr lang="zh-CN" altLang="en-US" sz="1400" b="0" dirty="0" smtClean="0">
                        <a:latin typeface="华文楷体" panose="02010600040101010101" pitchFamily="2" charset="-122"/>
                        <a:ea typeface="华文楷体" panose="02010600040101010101" pitchFamily="2" charset="-122"/>
                      </a:endParaRPr>
                    </a:p>
                  </a:txBody>
                  <a:tcPr anchor="ctr" anchorCtr="1"/>
                </a:tc>
                <a:tc hMerge="1">
                  <a:txBody>
                    <a:bodyPr/>
                    <a:lstStyle/>
                    <a:p>
                      <a:pPr algn="ctr"/>
                      <a:endParaRPr lang="zh-CN" altLang="en-US" dirty="0"/>
                    </a:p>
                  </a:txBody>
                  <a:tcPr/>
                </a:tc>
              </a:tr>
              <a:tr h="11669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smtClean="0">
                          <a:latin typeface="华文楷体" panose="02010600040101010101" pitchFamily="2" charset="-122"/>
                          <a:ea typeface="华文楷体" panose="02010600040101010101" pitchFamily="2" charset="-122"/>
                        </a:rPr>
                        <a:t>１、业务模式分析与选型</a:t>
                      </a:r>
                      <a:endParaRPr lang="zh-CN" altLang="en-US" sz="1100" kern="1200" dirty="0" smtClean="0">
                        <a:solidFill>
                          <a:schemeClr val="dk1"/>
                        </a:solidFill>
                        <a:latin typeface="华文楷体" panose="02010600040101010101" pitchFamily="2" charset="-122"/>
                        <a:ea typeface="华文楷体" panose="02010600040101010101" pitchFamily="2" charset="-122"/>
                        <a:cs typeface="+mn-cs"/>
                      </a:endParaRPr>
                    </a:p>
                  </a:txBody>
                  <a:tcPr anchor="ctr"/>
                </a:tc>
                <a:tc>
                  <a:txBody>
                    <a:bodyPr/>
                    <a:lstStyle/>
                    <a:p>
                      <a:pPr marL="0" marR="0" indent="0" algn="just" defTabSz="914400" rtl="0" eaLnBrk="1" fontAlgn="auto" latinLnBrk="0" hangingPunct="1">
                        <a:lnSpc>
                          <a:spcPct val="121000"/>
                        </a:lnSpc>
                        <a:spcBef>
                          <a:spcPts val="450"/>
                        </a:spcBef>
                        <a:spcAft>
                          <a:spcPts val="0"/>
                        </a:spcAft>
                        <a:buClr>
                          <a:srgbClr val="FFC000"/>
                        </a:buClr>
                        <a:buSzPct val="70000"/>
                        <a:buFont typeface="Wingdings" panose="05000000000000000000" pitchFamily="2" charset="2"/>
                        <a:buNone/>
                        <a:tabLst/>
                        <a:defRPr/>
                      </a:pP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互联网模式有很多种，但重点选取接近自身定位和发展的产品族分析是一种比较好的方式。首先要保证推出的产品足可以吸引眼球、赢得收入；其次再考虑保证持续流量的基础上了让成本效率最优化；最后，逐步形成自身独特的竞争力和业务模式。</a:t>
                      </a:r>
                    </a:p>
                  </a:txBody>
                  <a:tcPr anchor="ctr"/>
                </a:tc>
              </a:tr>
              <a:tr h="1157518">
                <a:tc>
                  <a:txBody>
                    <a:bodyPr/>
                    <a:lstStyle/>
                    <a:p>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2</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、业务主题和产品化战略</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smtClean="0">
                          <a:latin typeface="华文楷体" panose="02010600040101010101" pitchFamily="2" charset="-122"/>
                          <a:ea typeface="华文楷体" panose="02010600040101010101" pitchFamily="2" charset="-122"/>
                        </a:rPr>
                        <a:t>选择适宜的业务主题，针对业务主题的互联网化模式，构建和选择支撑业务模式的</a:t>
                      </a:r>
                      <a:r>
                        <a:rPr lang="en-US" altLang="zh-CN" sz="1100" kern="1200" dirty="0" smtClean="0">
                          <a:latin typeface="华文楷体" panose="02010600040101010101" pitchFamily="2" charset="-122"/>
                          <a:ea typeface="华文楷体" panose="02010600040101010101" pitchFamily="2" charset="-122"/>
                        </a:rPr>
                        <a:t>IT</a:t>
                      </a:r>
                      <a:r>
                        <a:rPr lang="zh-CN" altLang="en-US" sz="1100" kern="1200" dirty="0" smtClean="0">
                          <a:latin typeface="华文楷体" panose="02010600040101010101" pitchFamily="2" charset="-122"/>
                          <a:ea typeface="华文楷体" panose="02010600040101010101" pitchFamily="2" charset="-122"/>
                        </a:rPr>
                        <a:t>产品（子系统、模块）的结构；再针对所选择的业务主题和业务支撑组建的逻辑运营模式，进行规划设计，靠并互联网模式；最后针对市场定位、运营策略、产品定位开展市场同类产品的竞品分析。</a:t>
                      </a:r>
                      <a:endParaRPr lang="zh-CN" altLang="en-US" sz="1100" kern="1200" dirty="0">
                        <a:solidFill>
                          <a:schemeClr val="dk1"/>
                        </a:solidFill>
                        <a:latin typeface="华文楷体" panose="02010600040101010101" pitchFamily="2" charset="-122"/>
                        <a:ea typeface="华文楷体" panose="02010600040101010101" pitchFamily="2" charset="-122"/>
                        <a:cs typeface="+mn-cs"/>
                      </a:endParaRPr>
                    </a:p>
                  </a:txBody>
                  <a:tcPr anchor="ctr"/>
                </a:tc>
              </a:tr>
              <a:tr h="11241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3</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、运营规则和产品形态设计</a:t>
                      </a:r>
                    </a:p>
                    <a:p>
                      <a:endParaRPr lang="zh-CN" altLang="en-US" sz="1100" kern="1200" dirty="0">
                        <a:solidFill>
                          <a:schemeClr val="dk1"/>
                        </a:solidFill>
                        <a:latin typeface="华文楷体" panose="02010600040101010101" pitchFamily="2" charset="-122"/>
                        <a:ea typeface="华文楷体" panose="02010600040101010101" pitchFamily="2" charset="-122"/>
                        <a:cs typeface="+mn-cs"/>
                      </a:endParaRPr>
                    </a:p>
                  </a:txBody>
                  <a:tcPr anchor="ctr"/>
                </a:tc>
                <a:tc>
                  <a:txBody>
                    <a:bodyPr/>
                    <a:lstStyle/>
                    <a:p>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通过业务建模进行业务运营规则和产品概念设计；然后进行运营机制和分析模型设计，便于后期从市场营销、业务运营角度抓取数据，开展业务分析所用；最后是关键属性和数据模型设计，以提取近期最关键的对象和属性进行分析。</a:t>
                      </a:r>
                      <a:endParaRPr lang="zh-CN" altLang="en-US" sz="1100" kern="1200" dirty="0">
                        <a:solidFill>
                          <a:schemeClr val="dk1"/>
                        </a:solidFill>
                        <a:latin typeface="华文楷体" panose="02010600040101010101" pitchFamily="2" charset="-122"/>
                        <a:ea typeface="华文楷体" panose="02010600040101010101" pitchFamily="2" charset="-122"/>
                        <a:cs typeface="+mn-cs"/>
                      </a:endParaRPr>
                    </a:p>
                  </a:txBody>
                  <a:tcPr anchor="ctr"/>
                </a:tc>
              </a:tr>
              <a:tr h="1208878">
                <a:tc>
                  <a:txBody>
                    <a:bodyPr/>
                    <a:lstStyle/>
                    <a:p>
                      <a:r>
                        <a:rPr lang="en-US" altLang="zh-CN" sz="1100" kern="1200" dirty="0" smtClean="0">
                          <a:latin typeface="华文楷体" panose="02010600040101010101" pitchFamily="2" charset="-122"/>
                          <a:ea typeface="华文楷体" panose="02010600040101010101" pitchFamily="2" charset="-122"/>
                        </a:rPr>
                        <a:t>4</a:t>
                      </a:r>
                      <a:r>
                        <a:rPr lang="zh-CN" altLang="en-US" sz="1100" kern="1200" dirty="0" smtClean="0">
                          <a:latin typeface="华文楷体" panose="02010600040101010101" pitchFamily="2" charset="-122"/>
                          <a:ea typeface="华文楷体" panose="02010600040101010101" pitchFamily="2" charset="-122"/>
                        </a:rPr>
                        <a:t>、</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业务建模和产品设计</a:t>
                      </a:r>
                      <a:endParaRPr lang="zh-CN" altLang="en-US" sz="1100" kern="1200" dirty="0">
                        <a:solidFill>
                          <a:schemeClr val="dk1"/>
                        </a:solidFill>
                        <a:latin typeface="华文楷体" panose="02010600040101010101" pitchFamily="2" charset="-122"/>
                        <a:ea typeface="华文楷体" panose="02010600040101010101" pitchFamily="2" charset="-122"/>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业务流程建模（交易生命周期、交易策略等）、产品和服务架构设计（包含接口、功能、技术支撑架构等）、版本规划（各个功能组件之间的构建关系和开发路径），界面和角度设计（吸睛点和用户体验加强要求）。</a:t>
                      </a:r>
                      <a:endParaRPr lang="zh-CN" altLang="en-US" sz="1100" kern="1200" dirty="0">
                        <a:solidFill>
                          <a:schemeClr val="dk1"/>
                        </a:solidFill>
                        <a:latin typeface="华文楷体" panose="02010600040101010101" pitchFamily="2" charset="-122"/>
                        <a:ea typeface="华文楷体" panose="02010600040101010101" pitchFamily="2" charset="-122"/>
                        <a:cs typeface="+mn-cs"/>
                      </a:endParaRPr>
                    </a:p>
                  </a:txBody>
                  <a:tcPr anchor="ctr"/>
                </a:tc>
              </a:tr>
            </a:tbl>
          </a:graphicData>
        </a:graphic>
      </p:graphicFrame>
      <p:sp>
        <p:nvSpPr>
          <p:cNvPr id="8" name="右箭头 7"/>
          <p:cNvSpPr/>
          <p:nvPr/>
        </p:nvSpPr>
        <p:spPr>
          <a:xfrm>
            <a:off x="3569032" y="3493161"/>
            <a:ext cx="548369" cy="332886"/>
          </a:xfrm>
          <a:prstGeom prst="right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600" b="1" dirty="0"/>
          </a:p>
        </p:txBody>
      </p:sp>
      <p:sp>
        <p:nvSpPr>
          <p:cNvPr id="11" name="矩形 10"/>
          <p:cNvSpPr/>
          <p:nvPr/>
        </p:nvSpPr>
        <p:spPr>
          <a:xfrm>
            <a:off x="1435613" y="958321"/>
            <a:ext cx="1261884" cy="276999"/>
          </a:xfrm>
          <a:prstGeom prst="rect">
            <a:avLst/>
          </a:prstGeom>
        </p:spPr>
        <p:txBody>
          <a:bodyPr wrap="none">
            <a:spAutoFit/>
          </a:bodyPr>
          <a:lstStyle/>
          <a:p>
            <a:r>
              <a:rPr lang="zh-CN" altLang="en-US" sz="1200" i="1" dirty="0" smtClean="0">
                <a:latin typeface="楷体" panose="02010609060101010101" pitchFamily="49" charset="-122"/>
                <a:ea typeface="楷体" panose="02010609060101010101" pitchFamily="49" charset="-122"/>
              </a:rPr>
              <a:t>互联网业务规划</a:t>
            </a:r>
            <a:endParaRPr lang="zh-CN" altLang="en-US" sz="1200" i="1" dirty="0"/>
          </a:p>
        </p:txBody>
      </p:sp>
      <p:pic>
        <p:nvPicPr>
          <p:cNvPr id="43" name="图片 42"/>
          <p:cNvPicPr>
            <a:picLocks noChangeAspect="1"/>
          </p:cNvPicPr>
          <p:nvPr/>
        </p:nvPicPr>
        <p:blipFill>
          <a:blip r:embed="rId3"/>
          <a:stretch>
            <a:fillRect/>
          </a:stretch>
        </p:blipFill>
        <p:spPr>
          <a:xfrm>
            <a:off x="468352" y="1172591"/>
            <a:ext cx="3053616" cy="2487013"/>
          </a:xfrm>
          <a:prstGeom prst="rect">
            <a:avLst/>
          </a:prstGeom>
        </p:spPr>
      </p:pic>
      <p:pic>
        <p:nvPicPr>
          <p:cNvPr id="44" name="图片 43"/>
          <p:cNvPicPr>
            <a:picLocks noChangeAspect="1"/>
          </p:cNvPicPr>
          <p:nvPr/>
        </p:nvPicPr>
        <p:blipFill>
          <a:blip r:embed="rId4"/>
          <a:stretch>
            <a:fillRect/>
          </a:stretch>
        </p:blipFill>
        <p:spPr>
          <a:xfrm>
            <a:off x="468352" y="4193736"/>
            <a:ext cx="3196407" cy="2154127"/>
          </a:xfrm>
          <a:prstGeom prst="rect">
            <a:avLst/>
          </a:prstGeom>
        </p:spPr>
      </p:pic>
      <p:sp>
        <p:nvSpPr>
          <p:cNvPr id="45" name="矩形 44"/>
          <p:cNvSpPr/>
          <p:nvPr/>
        </p:nvSpPr>
        <p:spPr>
          <a:xfrm>
            <a:off x="1393679" y="3932415"/>
            <a:ext cx="1261884" cy="276999"/>
          </a:xfrm>
          <a:prstGeom prst="rect">
            <a:avLst/>
          </a:prstGeom>
        </p:spPr>
        <p:txBody>
          <a:bodyPr wrap="none">
            <a:spAutoFit/>
          </a:bodyPr>
          <a:lstStyle/>
          <a:p>
            <a:r>
              <a:rPr lang="zh-CN" altLang="en-US" sz="1200" i="1" dirty="0" smtClean="0">
                <a:latin typeface="楷体" panose="02010609060101010101" pitchFamily="49" charset="-122"/>
                <a:ea typeface="楷体" panose="02010609060101010101" pitchFamily="49" charset="-122"/>
              </a:rPr>
              <a:t>互联网产品设计</a:t>
            </a:r>
            <a:endParaRPr lang="zh-CN" altLang="en-US" sz="1200" i="1" dirty="0"/>
          </a:p>
        </p:txBody>
      </p:sp>
    </p:spTree>
    <p:extLst>
      <p:ext uri="{BB962C8B-B14F-4D97-AF65-F5344CB8AC3E}">
        <p14:creationId xmlns:p14="http://schemas.microsoft.com/office/powerpoint/2010/main" val="5504162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9B652B7-E950-45D3-8CAA-4208928FE50B}" type="slidenum">
              <a:rPr lang="zh-CN" altLang="en-US" smtClean="0"/>
              <a:pPr>
                <a:defRPr/>
              </a:pPr>
              <a:t>19</a:t>
            </a:fld>
            <a:endParaRPr lang="en-US" altLang="zh-CN" dirty="0"/>
          </a:p>
        </p:txBody>
      </p:sp>
      <p:sp>
        <p:nvSpPr>
          <p:cNvPr id="4" name="内容占位符 2"/>
          <p:cNvSpPr txBox="1">
            <a:spLocks/>
          </p:cNvSpPr>
          <p:nvPr/>
        </p:nvSpPr>
        <p:spPr>
          <a:xfrm>
            <a:off x="800753" y="351252"/>
            <a:ext cx="7193600" cy="453650"/>
          </a:xfrm>
          <a:prstGeom prst="rect">
            <a:avLst/>
          </a:prstGeom>
        </p:spPr>
        <p:txBody>
          <a:bodyPr/>
          <a:lstStyle>
            <a:lvl1pPr marL="342900" indent="-342900" algn="l" rtl="0" fontAlgn="base">
              <a:lnSpc>
                <a:spcPct val="110000"/>
              </a:lnSpc>
              <a:spcBef>
                <a:spcPct val="20000"/>
              </a:spcBef>
              <a:spcAft>
                <a:spcPct val="20000"/>
              </a:spcAft>
              <a:buClr>
                <a:srgbClr val="D57117"/>
              </a:buClr>
              <a:buSzPct val="70000"/>
              <a:buFont typeface="Wingdings" pitchFamily="2" charset="2"/>
              <a:buChar char="n"/>
              <a:defRPr sz="2400" b="1">
                <a:solidFill>
                  <a:schemeClr val="tx1"/>
                </a:solidFill>
                <a:latin typeface="+mn-lt"/>
                <a:ea typeface="+mn-ea"/>
                <a:cs typeface="+mn-cs"/>
              </a:defRPr>
            </a:lvl1pPr>
            <a:lvl2pPr marL="742950" indent="-285750" algn="l" rtl="0" fontAlgn="base">
              <a:lnSpc>
                <a:spcPct val="110000"/>
              </a:lnSpc>
              <a:spcBef>
                <a:spcPct val="20000"/>
              </a:spcBef>
              <a:spcAft>
                <a:spcPct val="20000"/>
              </a:spcAft>
              <a:buClr>
                <a:srgbClr val="FFCC00"/>
              </a:buClr>
              <a:buSzPct val="70000"/>
              <a:buFont typeface="Wingdings" pitchFamily="2" charset="2"/>
              <a:buChar char="n"/>
              <a:defRPr sz="2000" b="1">
                <a:solidFill>
                  <a:schemeClr val="tx1"/>
                </a:solidFill>
                <a:latin typeface="+mn-lt"/>
                <a:ea typeface="+mn-ea"/>
              </a:defRPr>
            </a:lvl2pPr>
            <a:lvl3pPr marL="1143000" indent="-228600" algn="l" rtl="0" fontAlgn="base">
              <a:lnSpc>
                <a:spcPct val="110000"/>
              </a:lnSpc>
              <a:spcBef>
                <a:spcPct val="20000"/>
              </a:spcBef>
              <a:spcAft>
                <a:spcPct val="20000"/>
              </a:spcAft>
              <a:buClr>
                <a:srgbClr val="CB9BFF"/>
              </a:buClr>
              <a:buSzPct val="70000"/>
              <a:buFont typeface="Wingdings" pitchFamily="2" charset="2"/>
              <a:buChar char="n"/>
              <a:defRPr b="1">
                <a:solidFill>
                  <a:schemeClr val="tx1"/>
                </a:solidFill>
                <a:latin typeface="+mn-lt"/>
                <a:ea typeface="+mn-ea"/>
              </a:defRPr>
            </a:lvl3pPr>
            <a:lvl4pPr marL="1600200" indent="-228600" algn="l" rtl="0" fontAlgn="base">
              <a:lnSpc>
                <a:spcPct val="110000"/>
              </a:lnSpc>
              <a:spcBef>
                <a:spcPct val="20000"/>
              </a:spcBef>
              <a:spcAft>
                <a:spcPct val="20000"/>
              </a:spcAft>
              <a:buClr>
                <a:srgbClr val="66FFCC"/>
              </a:buClr>
              <a:buSzPct val="70000"/>
              <a:buFont typeface="Wingdings" pitchFamily="2" charset="2"/>
              <a:buChar char="n"/>
              <a:defRPr sz="1600" b="1">
                <a:solidFill>
                  <a:schemeClr val="tx1"/>
                </a:solidFill>
                <a:latin typeface="+mn-lt"/>
                <a:ea typeface="+mn-ea"/>
              </a:defRPr>
            </a:lvl4pPr>
            <a:lvl5pPr marL="20574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5pPr>
            <a:lvl6pPr marL="25146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6pPr>
            <a:lvl7pPr marL="29718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7pPr>
            <a:lvl8pPr marL="34290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8pPr>
            <a:lvl9pPr marL="38862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9pPr>
          </a:lstStyle>
          <a:p>
            <a:r>
              <a:rPr lang="en-US" altLang="zh-CN" sz="2100" b="0" dirty="0" smtClean="0">
                <a:latin typeface="微软雅黑" panose="020B0503020204020204" pitchFamily="34" charset="-122"/>
                <a:ea typeface="微软雅黑" panose="020B0503020204020204" pitchFamily="34" charset="-122"/>
              </a:rPr>
              <a:t>3</a:t>
            </a:r>
            <a:r>
              <a:rPr lang="zh-CN" altLang="en-US" sz="2100" b="0" dirty="0" smtClean="0">
                <a:latin typeface="微软雅黑" panose="020B0503020204020204" pitchFamily="34" charset="-122"/>
                <a:ea typeface="微软雅黑" panose="020B0503020204020204" pitchFamily="34" charset="-122"/>
              </a:rPr>
              <a:t>－业务运营及</a:t>
            </a:r>
            <a:r>
              <a:rPr lang="en-US" altLang="zh-CN" sz="2100" b="0" dirty="0" smtClean="0">
                <a:latin typeface="微软雅黑" panose="020B0503020204020204" pitchFamily="34" charset="-122"/>
                <a:ea typeface="微软雅黑" panose="020B0503020204020204" pitchFamily="34" charset="-122"/>
              </a:rPr>
              <a:t>IT</a:t>
            </a:r>
            <a:r>
              <a:rPr lang="zh-CN" altLang="en-US" sz="2100" b="0" dirty="0" smtClean="0">
                <a:latin typeface="微软雅黑" panose="020B0503020204020204" pitchFamily="34" charset="-122"/>
                <a:ea typeface="微软雅黑" panose="020B0503020204020204" pitchFamily="34" charset="-122"/>
              </a:rPr>
              <a:t>服务模式设计</a:t>
            </a:r>
            <a:endParaRPr lang="zh-CN" altLang="en-US" sz="2100" b="0" dirty="0">
              <a:latin typeface="微软雅黑" panose="020B0503020204020204" pitchFamily="34" charset="-122"/>
              <a:ea typeface="微软雅黑" panose="020B0503020204020204" pitchFamily="34" charset="-122"/>
            </a:endParaRPr>
          </a:p>
        </p:txBody>
      </p:sp>
      <p:sp>
        <p:nvSpPr>
          <p:cNvPr id="9" name="矩形 8"/>
          <p:cNvSpPr/>
          <p:nvPr/>
        </p:nvSpPr>
        <p:spPr>
          <a:xfrm>
            <a:off x="4712835" y="3321050"/>
            <a:ext cx="7575550" cy="338554"/>
          </a:xfrm>
          <a:prstGeom prst="rect">
            <a:avLst/>
          </a:prstGeom>
        </p:spPr>
        <p:txBody>
          <a:bodyPr wrap="square">
            <a:spAutoFit/>
          </a:bodyPr>
          <a:lstStyle/>
          <a:p>
            <a:pPr marL="742950" lvl="1" indent="-285750">
              <a:buFont typeface="Arial" panose="020B0604020202020204" pitchFamily="34" charset="0"/>
              <a:buChar char="•"/>
            </a:pPr>
            <a:r>
              <a:rPr lang="zh-CN" altLang="en-US" sz="1600" dirty="0" smtClean="0">
                <a:latin typeface="楷体" panose="02010609060101010101" pitchFamily="49" charset="-122"/>
                <a:ea typeface="楷体" panose="02010609060101010101" pitchFamily="49" charset="-122"/>
              </a:rPr>
              <a:t>此模块包括：“</a:t>
            </a:r>
            <a:endParaRPr lang="en-US" altLang="zh-CN" sz="1600" dirty="0">
              <a:latin typeface="楷体" panose="02010609060101010101" pitchFamily="49" charset="-122"/>
              <a:ea typeface="楷体" panose="02010609060101010101" pitchFamily="49"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664525701"/>
              </p:ext>
            </p:extLst>
          </p:nvPr>
        </p:nvGraphicFramePr>
        <p:xfrm>
          <a:off x="4117402" y="1224393"/>
          <a:ext cx="4524794" cy="4567297"/>
        </p:xfrm>
        <a:graphic>
          <a:graphicData uri="http://schemas.openxmlformats.org/drawingml/2006/table">
            <a:tbl>
              <a:tblPr firstRow="1" bandRow="1">
                <a:tableStyleId>{21E4AEA4-8DFA-4A89-87EB-49C32662AFE0}</a:tableStyleId>
              </a:tblPr>
              <a:tblGrid>
                <a:gridCol w="884810"/>
                <a:gridCol w="3639984"/>
              </a:tblGrid>
              <a:tr h="528276">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华文楷体" panose="02010600040101010101" pitchFamily="2" charset="-122"/>
                          <a:ea typeface="华文楷体" panose="02010600040101010101" pitchFamily="2" charset="-122"/>
                        </a:rPr>
                        <a:t>IT</a:t>
                      </a:r>
                      <a:r>
                        <a:rPr lang="zh-CN" altLang="en-US" sz="1400" dirty="0" smtClean="0">
                          <a:latin typeface="华文楷体" panose="02010600040101010101" pitchFamily="2" charset="-122"/>
                          <a:ea typeface="华文楷体" panose="02010600040101010101" pitchFamily="2" charset="-122"/>
                        </a:rPr>
                        <a:t>审计的重点</a:t>
                      </a:r>
                      <a:endParaRPr lang="zh-CN" altLang="en-US" sz="1400" b="0" dirty="0" smtClean="0">
                        <a:latin typeface="华文楷体" panose="02010600040101010101" pitchFamily="2" charset="-122"/>
                        <a:ea typeface="华文楷体" panose="02010600040101010101" pitchFamily="2" charset="-122"/>
                      </a:endParaRPr>
                    </a:p>
                  </a:txBody>
                  <a:tcPr anchor="ctr" anchorCtr="1"/>
                </a:tc>
                <a:tc hMerge="1">
                  <a:txBody>
                    <a:bodyPr/>
                    <a:lstStyle/>
                    <a:p>
                      <a:pPr algn="ctr"/>
                      <a:endParaRPr lang="zh-CN" altLang="en-US" dirty="0"/>
                    </a:p>
                  </a:txBody>
                  <a:tcPr/>
                </a:tc>
              </a:tr>
              <a:tr h="14815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smtClean="0">
                          <a:latin typeface="华文楷体" panose="02010600040101010101" pitchFamily="2" charset="-122"/>
                          <a:ea typeface="华文楷体" panose="02010600040101010101" pitchFamily="2" charset="-122"/>
                        </a:rPr>
                        <a:t>１、</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互联网业务运营支撑模式设计</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100" kern="1200" dirty="0" smtClean="0">
                        <a:solidFill>
                          <a:schemeClr val="dk1"/>
                        </a:solidFill>
                        <a:latin typeface="华文楷体" panose="02010600040101010101" pitchFamily="2" charset="-122"/>
                        <a:ea typeface="华文楷体" panose="02010600040101010101" pitchFamily="2" charset="-122"/>
                        <a:cs typeface="+mn-cs"/>
                      </a:endParaRPr>
                    </a:p>
                  </a:txBody>
                  <a:tcPr anchor="ctr"/>
                </a:tc>
                <a:tc>
                  <a:txBody>
                    <a:bodyPr/>
                    <a:lstStyle/>
                    <a:p>
                      <a:pPr marL="0" marR="0" indent="0" algn="just" defTabSz="914400" rtl="0" eaLnBrk="1" fontAlgn="auto" latinLnBrk="0" hangingPunct="1">
                        <a:lnSpc>
                          <a:spcPct val="121000"/>
                        </a:lnSpc>
                        <a:spcBef>
                          <a:spcPts val="450"/>
                        </a:spcBef>
                        <a:spcAft>
                          <a:spcPts val="0"/>
                        </a:spcAft>
                        <a:buClr>
                          <a:srgbClr val="FFC000"/>
                        </a:buClr>
                        <a:buSzPct val="70000"/>
                        <a:buFont typeface="Wingdings" panose="05000000000000000000" pitchFamily="2" charset="2"/>
                        <a:buNone/>
                        <a:tabLst/>
                        <a:defRPr/>
                      </a:pP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首先，业务建模和产品设计包含了通过市场分析、竞争分析、产品规划所产生的各种</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IT</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需求；其次，敏捷开发和持续集成是为了快速响应市场，提升用户体验的一种常规的互联网开发测试模式；最后，上线后产生的大量的数据，可用来基于各种业务和服务数据进行运营，预测服务增长的可能性，或者及时终止不盈利的服务。。</a:t>
                      </a:r>
                    </a:p>
                  </a:txBody>
                  <a:tcPr anchor="ctr"/>
                </a:tc>
              </a:tr>
              <a:tr h="1217149">
                <a:tc>
                  <a:txBody>
                    <a:bodyPr/>
                    <a:lstStyle/>
                    <a:p>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2</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、互联网业务运营支撑生命周期管控框架</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管理框架可分为业务运营与</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IT</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运营二部分。业务运营通过大数据分析技术预测市场效应，采取必要的经营决策措施；</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IT</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运营是将产品管理和敏捷服务进行融合的纯</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IT</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过程框架，从产品设计到敏捷开发到数据运营支撑，进行最简化的过程融合，以支撑业务经营策略的运营。</a:t>
                      </a:r>
                      <a:endParaRPr lang="zh-CN" altLang="en-US" sz="1100" kern="1200" dirty="0">
                        <a:solidFill>
                          <a:schemeClr val="dk1"/>
                        </a:solidFill>
                        <a:latin typeface="华文楷体" panose="02010600040101010101" pitchFamily="2" charset="-122"/>
                        <a:ea typeface="华文楷体" panose="02010600040101010101" pitchFamily="2" charset="-122"/>
                        <a:cs typeface="+mn-cs"/>
                      </a:endParaRPr>
                    </a:p>
                  </a:txBody>
                  <a:tcPr anchor="ctr"/>
                </a:tc>
              </a:tr>
              <a:tr h="1340274">
                <a:tc>
                  <a:txBody>
                    <a:bodyPr/>
                    <a:lstStyle/>
                    <a:p>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3</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、互联网</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IT</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服务运营流程优化</a:t>
                      </a:r>
                    </a:p>
                    <a:p>
                      <a:endParaRPr lang="zh-CN" altLang="en-US" sz="1100" kern="1200" dirty="0">
                        <a:solidFill>
                          <a:schemeClr val="dk1"/>
                        </a:solidFill>
                        <a:latin typeface="华文楷体" panose="02010600040101010101" pitchFamily="2" charset="-122"/>
                        <a:ea typeface="华文楷体" panose="02010600040101010101" pitchFamily="2" charset="-122"/>
                        <a:cs typeface="+mn-cs"/>
                      </a:endParaRPr>
                    </a:p>
                  </a:txBody>
                  <a:tcPr anchor="ctr"/>
                </a:tc>
                <a:tc>
                  <a:txBody>
                    <a:bodyPr/>
                    <a:lstStyle/>
                    <a:p>
                      <a:pPr marL="0" indent="217488" algn="l" eaLnBrk="1" hangingPunct="1"/>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一般的</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IT</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服务流程分</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7</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个步骤，比起传统的</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IT</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开发，更强调业务建模、经营分析；这都是</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IT</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团队需要补充的能力；一般的</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IT</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服务组织也比传统的多了业务运营和风险管理团队，不一定都在</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IT</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部门，但</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IT</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部门要与他们紧密融合办事儿。</a:t>
                      </a:r>
                      <a:endParaRPr lang="zh-CN" altLang="en-US" sz="1100" kern="1200" dirty="0">
                        <a:solidFill>
                          <a:schemeClr val="dk1"/>
                        </a:solidFill>
                        <a:latin typeface="华文楷体" panose="02010600040101010101" pitchFamily="2" charset="-122"/>
                        <a:ea typeface="华文楷体" panose="02010600040101010101" pitchFamily="2" charset="-122"/>
                        <a:cs typeface="+mn-cs"/>
                      </a:endParaRPr>
                    </a:p>
                  </a:txBody>
                  <a:tcPr anchor="ctr"/>
                </a:tc>
              </a:tr>
            </a:tbl>
          </a:graphicData>
        </a:graphic>
      </p:graphicFrame>
      <p:sp>
        <p:nvSpPr>
          <p:cNvPr id="8" name="右箭头 7"/>
          <p:cNvSpPr/>
          <p:nvPr/>
        </p:nvSpPr>
        <p:spPr>
          <a:xfrm>
            <a:off x="3569029" y="3746256"/>
            <a:ext cx="548369" cy="332886"/>
          </a:xfrm>
          <a:prstGeom prst="right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600" b="1" dirty="0"/>
          </a:p>
        </p:txBody>
      </p:sp>
      <p:sp>
        <p:nvSpPr>
          <p:cNvPr id="11" name="矩形 10"/>
          <p:cNvSpPr/>
          <p:nvPr/>
        </p:nvSpPr>
        <p:spPr>
          <a:xfrm>
            <a:off x="1381968" y="1147564"/>
            <a:ext cx="1569660" cy="276999"/>
          </a:xfrm>
          <a:prstGeom prst="rect">
            <a:avLst/>
          </a:prstGeom>
        </p:spPr>
        <p:txBody>
          <a:bodyPr wrap="none">
            <a:spAutoFit/>
          </a:bodyPr>
          <a:lstStyle/>
          <a:p>
            <a:r>
              <a:rPr lang="zh-CN" altLang="en-US" sz="1200" i="1" u="sng" dirty="0" smtClean="0">
                <a:latin typeface="楷体" panose="02010609060101010101" pitchFamily="49" charset="-122"/>
                <a:ea typeface="楷体" panose="02010609060101010101" pitchFamily="49" charset="-122"/>
              </a:rPr>
              <a:t>互联网服务模式设计</a:t>
            </a:r>
            <a:endParaRPr lang="zh-CN" altLang="en-US" sz="1200" i="1" u="sng" dirty="0"/>
          </a:p>
        </p:txBody>
      </p:sp>
      <p:sp>
        <p:nvSpPr>
          <p:cNvPr id="45" name="矩形 44"/>
          <p:cNvSpPr/>
          <p:nvPr/>
        </p:nvSpPr>
        <p:spPr>
          <a:xfrm>
            <a:off x="1228080" y="4002140"/>
            <a:ext cx="1569660" cy="276999"/>
          </a:xfrm>
          <a:prstGeom prst="rect">
            <a:avLst/>
          </a:prstGeom>
        </p:spPr>
        <p:txBody>
          <a:bodyPr wrap="none">
            <a:spAutoFit/>
          </a:bodyPr>
          <a:lstStyle/>
          <a:p>
            <a:r>
              <a:rPr lang="zh-CN" altLang="en-US" sz="1200" i="1" u="sng" dirty="0" smtClean="0">
                <a:latin typeface="楷体" panose="02010609060101010101" pitchFamily="49" charset="-122"/>
                <a:ea typeface="楷体" panose="02010609060101010101" pitchFamily="49" charset="-122"/>
              </a:rPr>
              <a:t>互联网业务运营框架</a:t>
            </a:r>
            <a:endParaRPr lang="zh-CN" altLang="en-US" sz="1200" i="1" u="sng" dirty="0"/>
          </a:p>
        </p:txBody>
      </p:sp>
      <p:pic>
        <p:nvPicPr>
          <p:cNvPr id="3" name="图片 2"/>
          <p:cNvPicPr>
            <a:picLocks noChangeAspect="1"/>
          </p:cNvPicPr>
          <p:nvPr/>
        </p:nvPicPr>
        <p:blipFill>
          <a:blip r:embed="rId3"/>
          <a:stretch>
            <a:fillRect/>
          </a:stretch>
        </p:blipFill>
        <p:spPr>
          <a:xfrm>
            <a:off x="379139" y="4296007"/>
            <a:ext cx="3464075" cy="1997184"/>
          </a:xfrm>
          <a:prstGeom prst="rect">
            <a:avLst/>
          </a:prstGeom>
        </p:spPr>
      </p:pic>
      <p:pic>
        <p:nvPicPr>
          <p:cNvPr id="5" name="图片 4"/>
          <p:cNvPicPr>
            <a:picLocks noChangeAspect="1"/>
          </p:cNvPicPr>
          <p:nvPr/>
        </p:nvPicPr>
        <p:blipFill>
          <a:blip r:embed="rId4"/>
          <a:stretch>
            <a:fillRect/>
          </a:stretch>
        </p:blipFill>
        <p:spPr>
          <a:xfrm>
            <a:off x="278780" y="1378807"/>
            <a:ext cx="3468260" cy="2270012"/>
          </a:xfrm>
          <a:prstGeom prst="rect">
            <a:avLst/>
          </a:prstGeom>
        </p:spPr>
      </p:pic>
      <p:sp>
        <p:nvSpPr>
          <p:cNvPr id="13" name="矩形 12"/>
          <p:cNvSpPr/>
          <p:nvPr/>
        </p:nvSpPr>
        <p:spPr>
          <a:xfrm>
            <a:off x="5192215" y="5929531"/>
            <a:ext cx="1048685" cy="246221"/>
          </a:xfrm>
          <a:prstGeom prst="rect">
            <a:avLst/>
          </a:prstGeom>
        </p:spPr>
        <p:txBody>
          <a:bodyPr wrap="none">
            <a:spAutoFit/>
          </a:bodyPr>
          <a:lstStyle/>
          <a:p>
            <a:r>
              <a:rPr lang="en-US" altLang="zh-CN" sz="1000" i="1" dirty="0" smtClean="0">
                <a:hlinkClick r:id="rId5" action="ppaction://hlinkpres?slideindex=1&amp;slidetitle="/>
              </a:rPr>
              <a:t>IT</a:t>
            </a:r>
            <a:r>
              <a:rPr lang="zh-CN" altLang="en-US" sz="1000" i="1" dirty="0" smtClean="0">
                <a:hlinkClick r:id="rId5" action="ppaction://hlinkpres?slideindex=1&amp;slidetitle="/>
              </a:rPr>
              <a:t>服务运营流程</a:t>
            </a:r>
            <a:endParaRPr lang="zh-CN" altLang="en-US" sz="1000" i="1" dirty="0"/>
          </a:p>
        </p:txBody>
      </p:sp>
    </p:spTree>
    <p:extLst>
      <p:ext uri="{BB962C8B-B14F-4D97-AF65-F5344CB8AC3E}">
        <p14:creationId xmlns:p14="http://schemas.microsoft.com/office/powerpoint/2010/main" val="38052581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450849" y="2181611"/>
            <a:ext cx="5709072" cy="651731"/>
          </a:xfrm>
          <a:prstGeom prst="roundRect">
            <a:avLst/>
          </a:prstGeom>
          <a:noFill/>
          <a:ln w="3175" cap="flat" cmpd="sng" algn="ctr">
            <a:solidFill>
              <a:schemeClr val="accent6"/>
            </a:solidFill>
            <a:prstDash val="sysDash"/>
            <a:round/>
            <a:headEnd type="none" w="med" len="med"/>
            <a:tailEnd type="none" w="med" len="med"/>
          </a:ln>
          <a:effectLst>
            <a:glow rad="139700">
              <a:schemeClr val="accent2">
                <a:satMod val="175000"/>
                <a:alpha val="40000"/>
              </a:schemeClr>
            </a:glow>
          </a:effectLst>
        </p:spPr>
        <p:txBody>
          <a:bodyPr vert="horz" wrap="square" lIns="91440" tIns="45720" rIns="91440" bIns="45720" numCol="1" rtlCol="0" anchor="t" anchorCtr="0" compatLnSpc="1">
            <a:prstTxWarp prst="textNoShape">
              <a:avLst/>
            </a:prstTxWarp>
          </a:bodyPr>
          <a:lstStyle/>
          <a:p>
            <a:pPr fontAlgn="base" latinLnBrk="1">
              <a:spcBef>
                <a:spcPct val="0"/>
              </a:spcBef>
              <a:spcAft>
                <a:spcPct val="0"/>
              </a:spcAft>
            </a:pPr>
            <a:endParaRPr kumimoji="1" lang="zh-CN" altLang="en-US" sz="24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322704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9B652B7-E950-45D3-8CAA-4208928FE50B}" type="slidenum">
              <a:rPr lang="zh-CN" altLang="en-US" smtClean="0"/>
              <a:pPr>
                <a:defRPr/>
              </a:pPr>
              <a:t>20</a:t>
            </a:fld>
            <a:endParaRPr lang="en-US" altLang="zh-CN" dirty="0"/>
          </a:p>
        </p:txBody>
      </p:sp>
      <p:sp>
        <p:nvSpPr>
          <p:cNvPr id="4" name="内容占位符 2"/>
          <p:cNvSpPr txBox="1">
            <a:spLocks/>
          </p:cNvSpPr>
          <p:nvPr/>
        </p:nvSpPr>
        <p:spPr>
          <a:xfrm>
            <a:off x="800753" y="351252"/>
            <a:ext cx="7193600" cy="453650"/>
          </a:xfrm>
          <a:prstGeom prst="rect">
            <a:avLst/>
          </a:prstGeom>
        </p:spPr>
        <p:txBody>
          <a:bodyPr/>
          <a:lstStyle>
            <a:lvl1pPr marL="342900" indent="-342900" algn="l" rtl="0" fontAlgn="base">
              <a:lnSpc>
                <a:spcPct val="110000"/>
              </a:lnSpc>
              <a:spcBef>
                <a:spcPct val="20000"/>
              </a:spcBef>
              <a:spcAft>
                <a:spcPct val="20000"/>
              </a:spcAft>
              <a:buClr>
                <a:srgbClr val="D57117"/>
              </a:buClr>
              <a:buSzPct val="70000"/>
              <a:buFont typeface="Wingdings" pitchFamily="2" charset="2"/>
              <a:buChar char="n"/>
              <a:defRPr sz="2400" b="1">
                <a:solidFill>
                  <a:schemeClr val="tx1"/>
                </a:solidFill>
                <a:latin typeface="+mn-lt"/>
                <a:ea typeface="+mn-ea"/>
                <a:cs typeface="+mn-cs"/>
              </a:defRPr>
            </a:lvl1pPr>
            <a:lvl2pPr marL="742950" indent="-285750" algn="l" rtl="0" fontAlgn="base">
              <a:lnSpc>
                <a:spcPct val="110000"/>
              </a:lnSpc>
              <a:spcBef>
                <a:spcPct val="20000"/>
              </a:spcBef>
              <a:spcAft>
                <a:spcPct val="20000"/>
              </a:spcAft>
              <a:buClr>
                <a:srgbClr val="FFCC00"/>
              </a:buClr>
              <a:buSzPct val="70000"/>
              <a:buFont typeface="Wingdings" pitchFamily="2" charset="2"/>
              <a:buChar char="n"/>
              <a:defRPr sz="2000" b="1">
                <a:solidFill>
                  <a:schemeClr val="tx1"/>
                </a:solidFill>
                <a:latin typeface="+mn-lt"/>
                <a:ea typeface="+mn-ea"/>
              </a:defRPr>
            </a:lvl2pPr>
            <a:lvl3pPr marL="1143000" indent="-228600" algn="l" rtl="0" fontAlgn="base">
              <a:lnSpc>
                <a:spcPct val="110000"/>
              </a:lnSpc>
              <a:spcBef>
                <a:spcPct val="20000"/>
              </a:spcBef>
              <a:spcAft>
                <a:spcPct val="20000"/>
              </a:spcAft>
              <a:buClr>
                <a:srgbClr val="CB9BFF"/>
              </a:buClr>
              <a:buSzPct val="70000"/>
              <a:buFont typeface="Wingdings" pitchFamily="2" charset="2"/>
              <a:buChar char="n"/>
              <a:defRPr b="1">
                <a:solidFill>
                  <a:schemeClr val="tx1"/>
                </a:solidFill>
                <a:latin typeface="+mn-lt"/>
                <a:ea typeface="+mn-ea"/>
              </a:defRPr>
            </a:lvl3pPr>
            <a:lvl4pPr marL="1600200" indent="-228600" algn="l" rtl="0" fontAlgn="base">
              <a:lnSpc>
                <a:spcPct val="110000"/>
              </a:lnSpc>
              <a:spcBef>
                <a:spcPct val="20000"/>
              </a:spcBef>
              <a:spcAft>
                <a:spcPct val="20000"/>
              </a:spcAft>
              <a:buClr>
                <a:srgbClr val="66FFCC"/>
              </a:buClr>
              <a:buSzPct val="70000"/>
              <a:buFont typeface="Wingdings" pitchFamily="2" charset="2"/>
              <a:buChar char="n"/>
              <a:defRPr sz="1600" b="1">
                <a:solidFill>
                  <a:schemeClr val="tx1"/>
                </a:solidFill>
                <a:latin typeface="+mn-lt"/>
                <a:ea typeface="+mn-ea"/>
              </a:defRPr>
            </a:lvl4pPr>
            <a:lvl5pPr marL="20574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5pPr>
            <a:lvl6pPr marL="25146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6pPr>
            <a:lvl7pPr marL="29718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7pPr>
            <a:lvl8pPr marL="34290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8pPr>
            <a:lvl9pPr marL="38862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9pPr>
          </a:lstStyle>
          <a:p>
            <a:r>
              <a:rPr lang="en-US" altLang="zh-CN" sz="2100" b="0" dirty="0" smtClean="0">
                <a:latin typeface="微软雅黑" panose="020B0503020204020204" pitchFamily="34" charset="-122"/>
                <a:ea typeface="微软雅黑" panose="020B0503020204020204" pitchFamily="34" charset="-122"/>
              </a:rPr>
              <a:t>4</a:t>
            </a:r>
            <a:r>
              <a:rPr lang="zh-CN" altLang="en-US" sz="2100" b="0" dirty="0" smtClean="0">
                <a:latin typeface="微软雅黑" panose="020B0503020204020204" pitchFamily="34" charset="-122"/>
                <a:ea typeface="微软雅黑" panose="020B0503020204020204" pitchFamily="34" charset="-122"/>
              </a:rPr>
              <a:t>－互联网产品需求与研发</a:t>
            </a:r>
            <a:endParaRPr lang="zh-CN" altLang="en-US" sz="2100" b="0" dirty="0">
              <a:latin typeface="微软雅黑" panose="020B0503020204020204" pitchFamily="34" charset="-122"/>
              <a:ea typeface="微软雅黑" panose="020B0503020204020204" pitchFamily="34" charset="-122"/>
            </a:endParaRPr>
          </a:p>
          <a:p>
            <a:endParaRPr lang="zh-CN" altLang="en-US" sz="2100" b="0" dirty="0">
              <a:latin typeface="微软雅黑" panose="020B0503020204020204" pitchFamily="34" charset="-122"/>
              <a:ea typeface="微软雅黑" panose="020B0503020204020204" pitchFamily="34" charset="-122"/>
            </a:endParaRPr>
          </a:p>
        </p:txBody>
      </p:sp>
      <p:sp>
        <p:nvSpPr>
          <p:cNvPr id="9" name="矩形 8"/>
          <p:cNvSpPr/>
          <p:nvPr/>
        </p:nvSpPr>
        <p:spPr>
          <a:xfrm>
            <a:off x="4712835" y="3321050"/>
            <a:ext cx="7575550" cy="338554"/>
          </a:xfrm>
          <a:prstGeom prst="rect">
            <a:avLst/>
          </a:prstGeom>
        </p:spPr>
        <p:txBody>
          <a:bodyPr wrap="square">
            <a:spAutoFit/>
          </a:bodyPr>
          <a:lstStyle/>
          <a:p>
            <a:pPr marL="742950" lvl="1" indent="-285750">
              <a:buFont typeface="Arial" panose="020B0604020202020204" pitchFamily="34" charset="0"/>
              <a:buChar char="•"/>
            </a:pPr>
            <a:r>
              <a:rPr lang="zh-CN" altLang="en-US" sz="1600" dirty="0" smtClean="0">
                <a:latin typeface="楷体" panose="02010609060101010101" pitchFamily="49" charset="-122"/>
                <a:ea typeface="楷体" panose="02010609060101010101" pitchFamily="49" charset="-122"/>
              </a:rPr>
              <a:t>此模块包括：“</a:t>
            </a:r>
            <a:endParaRPr lang="en-US" altLang="zh-CN" sz="1600" dirty="0">
              <a:latin typeface="楷体" panose="02010609060101010101" pitchFamily="49" charset="-122"/>
              <a:ea typeface="楷体" panose="02010609060101010101" pitchFamily="49"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2419349838"/>
              </p:ext>
            </p:extLst>
          </p:nvPr>
        </p:nvGraphicFramePr>
        <p:xfrm>
          <a:off x="4117402" y="1224393"/>
          <a:ext cx="4524794" cy="4816884"/>
        </p:xfrm>
        <a:graphic>
          <a:graphicData uri="http://schemas.openxmlformats.org/drawingml/2006/table">
            <a:tbl>
              <a:tblPr firstRow="1" bandRow="1">
                <a:tableStyleId>{21E4AEA4-8DFA-4A89-87EB-49C32662AFE0}</a:tableStyleId>
              </a:tblPr>
              <a:tblGrid>
                <a:gridCol w="884810"/>
                <a:gridCol w="3639984"/>
              </a:tblGrid>
              <a:tr h="528276">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华文楷体" panose="02010600040101010101" pitchFamily="2" charset="-122"/>
                          <a:ea typeface="华文楷体" panose="02010600040101010101" pitchFamily="2" charset="-122"/>
                        </a:rPr>
                        <a:t>IT</a:t>
                      </a:r>
                      <a:r>
                        <a:rPr lang="zh-CN" altLang="en-US" sz="1400" dirty="0" smtClean="0">
                          <a:latin typeface="华文楷体" panose="02010600040101010101" pitchFamily="2" charset="-122"/>
                          <a:ea typeface="华文楷体" panose="02010600040101010101" pitchFamily="2" charset="-122"/>
                        </a:rPr>
                        <a:t>审计的重点</a:t>
                      </a:r>
                      <a:endParaRPr lang="zh-CN" altLang="en-US" sz="1400" b="0" dirty="0" smtClean="0">
                        <a:latin typeface="华文楷体" panose="02010600040101010101" pitchFamily="2" charset="-122"/>
                        <a:ea typeface="华文楷体" panose="02010600040101010101" pitchFamily="2" charset="-122"/>
                      </a:endParaRPr>
                    </a:p>
                  </a:txBody>
                  <a:tcPr anchor="ctr" anchorCtr="1"/>
                </a:tc>
                <a:tc hMerge="1">
                  <a:txBody>
                    <a:bodyPr/>
                    <a:lstStyle/>
                    <a:p>
                      <a:pPr algn="ctr"/>
                      <a:endParaRPr lang="zh-CN" altLang="en-US" dirty="0"/>
                    </a:p>
                  </a:txBody>
                  <a:tcPr/>
                </a:tc>
              </a:tr>
              <a:tr h="15598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smtClean="0">
                          <a:latin typeface="华文楷体" panose="02010600040101010101" pitchFamily="2" charset="-122"/>
                          <a:ea typeface="华文楷体" panose="02010600040101010101" pitchFamily="2" charset="-122"/>
                        </a:rPr>
                        <a:t>１、</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互联网业务运营支撑模式设计</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100" kern="1200" dirty="0" smtClean="0">
                        <a:solidFill>
                          <a:schemeClr val="dk1"/>
                        </a:solidFill>
                        <a:latin typeface="华文楷体" panose="02010600040101010101" pitchFamily="2" charset="-122"/>
                        <a:ea typeface="华文楷体" panose="02010600040101010101" pitchFamily="2" charset="-122"/>
                        <a:cs typeface="+mn-cs"/>
                      </a:endParaRPr>
                    </a:p>
                  </a:txBody>
                  <a:tcPr anchor="ctr"/>
                </a:tc>
                <a:tc>
                  <a:txBody>
                    <a:bodyPr/>
                    <a:lstStyle/>
                    <a:p>
                      <a:pPr marL="0" marR="0" indent="0" algn="just" defTabSz="914400" rtl="0" eaLnBrk="1" fontAlgn="auto" latinLnBrk="0" hangingPunct="1">
                        <a:lnSpc>
                          <a:spcPct val="121000"/>
                        </a:lnSpc>
                        <a:spcBef>
                          <a:spcPts val="450"/>
                        </a:spcBef>
                        <a:spcAft>
                          <a:spcPts val="0"/>
                        </a:spcAft>
                        <a:buClr>
                          <a:srgbClr val="FFC000"/>
                        </a:buClr>
                        <a:buSzPct val="70000"/>
                        <a:buFont typeface="Wingdings" panose="05000000000000000000" pitchFamily="2" charset="2"/>
                        <a:buNone/>
                        <a:tabLst/>
                        <a:defRPr/>
                      </a:pP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互联网应用需求很少从“真人”那里获取需求了，而是通过各种数据和信息来分析需求了。需求一般包含：产品部件分类、产品设计需求、运行维护需求、可用性等需求；用户行为数据、客户服务需求。其中，针对接口、用户行为分析、客户服务需求的关注度要比传统服务关注更多。</a:t>
                      </a:r>
                    </a:p>
                  </a:txBody>
                  <a:tcPr anchor="ctr"/>
                </a:tc>
              </a:tr>
              <a:tr h="1380019">
                <a:tc>
                  <a:txBody>
                    <a:bodyPr/>
                    <a:lstStyle/>
                    <a:p>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2</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、互联网应用敏捷式开发过程</a:t>
                      </a:r>
                    </a:p>
                  </a:txBody>
                  <a:tcPr anchor="ctr"/>
                </a:tc>
                <a:tc>
                  <a:txBody>
                    <a:bodyPr/>
                    <a:lstStyle/>
                    <a:p>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敏捷式开发过程一般遵循</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SCRUM</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管理模式走，一个时间段（例如二周或一个月）一个小发布，中间利用燃烧图进行任务进度日跟踪。每天业务运营人员、产品、开发、测试团队都要个站会，看看新版本发布延期风险、已经上线版本的问题和现有的过程问题等；各个团队内部也会每天开会。</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100" kern="1200" dirty="0">
                        <a:solidFill>
                          <a:schemeClr val="dk1"/>
                        </a:solidFill>
                        <a:latin typeface="华文楷体" panose="02010600040101010101" pitchFamily="2" charset="-122"/>
                        <a:ea typeface="华文楷体" panose="02010600040101010101" pitchFamily="2" charset="-122"/>
                        <a:cs typeface="+mn-cs"/>
                      </a:endParaRPr>
                    </a:p>
                  </a:txBody>
                  <a:tcPr anchor="ctr"/>
                </a:tc>
              </a:tr>
              <a:tr h="1340274">
                <a:tc>
                  <a:txBody>
                    <a:bodyPr/>
                    <a:lstStyle/>
                    <a:p>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3</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、互联网应用探索式测试</a:t>
                      </a:r>
                      <a:endParaRPr lang="zh-CN" altLang="en-US" sz="1100" kern="1200" dirty="0">
                        <a:solidFill>
                          <a:schemeClr val="dk1"/>
                        </a:solidFill>
                        <a:latin typeface="华文楷体" panose="02010600040101010101" pitchFamily="2" charset="-122"/>
                        <a:ea typeface="华文楷体" panose="02010600040101010101" pitchFamily="2" charset="-122"/>
                        <a:cs typeface="+mn-cs"/>
                      </a:endParaRPr>
                    </a:p>
                  </a:txBody>
                  <a:tcPr anchor="ctr"/>
                </a:tc>
                <a:tc>
                  <a:txBody>
                    <a:bodyPr/>
                    <a:lstStyle/>
                    <a:p>
                      <a:pPr>
                        <a:lnSpc>
                          <a:spcPct val="150000"/>
                        </a:lnSpc>
                      </a:pP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探索性测试旨在发现那些在测试开始前难以预知的情况。探索性测试发现的</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bug</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，及时通过自动化功能测试完善。</a:t>
                      </a:r>
                      <a:endParaRPr lang="en-US" altLang="zh-CN" sz="1100" kern="1200" dirty="0" smtClean="0">
                        <a:solidFill>
                          <a:schemeClr val="dk1"/>
                        </a:solidFill>
                        <a:latin typeface="华文楷体" panose="02010600040101010101" pitchFamily="2" charset="-122"/>
                        <a:ea typeface="华文楷体" panose="02010600040101010101" pitchFamily="2" charset="-122"/>
                        <a:cs typeface="+mn-cs"/>
                      </a:endParaRPr>
                    </a:p>
                    <a:p>
                      <a:pPr>
                        <a:lnSpc>
                          <a:spcPct val="150000"/>
                        </a:lnSpc>
                      </a:pP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探索性测试一般分为自由式探索式测试、基于场景的探索式测试、基于策略的探索式测试、基于反馈的探索式测试。</a:t>
                      </a:r>
                      <a:endParaRPr lang="en-US" altLang="zh-CN" sz="1100" kern="1200" dirty="0">
                        <a:solidFill>
                          <a:schemeClr val="dk1"/>
                        </a:solidFill>
                        <a:latin typeface="华文楷体" panose="02010600040101010101" pitchFamily="2" charset="-122"/>
                        <a:ea typeface="华文楷体" panose="02010600040101010101" pitchFamily="2" charset="-122"/>
                        <a:cs typeface="+mn-cs"/>
                      </a:endParaRPr>
                    </a:p>
                  </a:txBody>
                  <a:tcPr anchor="ctr"/>
                </a:tc>
              </a:tr>
            </a:tbl>
          </a:graphicData>
        </a:graphic>
      </p:graphicFrame>
      <p:sp>
        <p:nvSpPr>
          <p:cNvPr id="8" name="右箭头 7"/>
          <p:cNvSpPr/>
          <p:nvPr/>
        </p:nvSpPr>
        <p:spPr>
          <a:xfrm>
            <a:off x="3569029" y="3746256"/>
            <a:ext cx="548369" cy="332886"/>
          </a:xfrm>
          <a:prstGeom prst="right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600" b="1" dirty="0"/>
          </a:p>
        </p:txBody>
      </p:sp>
      <p:sp>
        <p:nvSpPr>
          <p:cNvPr id="11" name="矩形 10"/>
          <p:cNvSpPr/>
          <p:nvPr/>
        </p:nvSpPr>
        <p:spPr>
          <a:xfrm>
            <a:off x="1228080" y="982521"/>
            <a:ext cx="1569660" cy="276999"/>
          </a:xfrm>
          <a:prstGeom prst="rect">
            <a:avLst/>
          </a:prstGeom>
        </p:spPr>
        <p:txBody>
          <a:bodyPr wrap="none">
            <a:spAutoFit/>
          </a:bodyPr>
          <a:lstStyle/>
          <a:p>
            <a:r>
              <a:rPr lang="zh-CN" altLang="en-US" sz="1200" i="1" u="sng" dirty="0" smtClean="0">
                <a:latin typeface="楷体" panose="02010609060101010101" pitchFamily="49" charset="-122"/>
                <a:ea typeface="楷体" panose="02010609060101010101" pitchFamily="49" charset="-122"/>
              </a:rPr>
              <a:t>互联网应用需求获取</a:t>
            </a:r>
            <a:endParaRPr lang="zh-CN" altLang="en-US" sz="1200" i="1" u="sng" dirty="0"/>
          </a:p>
        </p:txBody>
      </p:sp>
      <p:sp>
        <p:nvSpPr>
          <p:cNvPr id="45" name="矩形 44"/>
          <p:cNvSpPr/>
          <p:nvPr/>
        </p:nvSpPr>
        <p:spPr>
          <a:xfrm>
            <a:off x="998457" y="4028166"/>
            <a:ext cx="1723549" cy="276999"/>
          </a:xfrm>
          <a:prstGeom prst="rect">
            <a:avLst/>
          </a:prstGeom>
        </p:spPr>
        <p:txBody>
          <a:bodyPr wrap="none">
            <a:spAutoFit/>
          </a:bodyPr>
          <a:lstStyle/>
          <a:p>
            <a:r>
              <a:rPr lang="zh-CN" altLang="en-US" sz="1200" i="1" u="sng" dirty="0" smtClean="0">
                <a:latin typeface="楷体" panose="02010609060101010101" pitchFamily="49" charset="-122"/>
                <a:ea typeface="楷体" panose="02010609060101010101" pitchFamily="49" charset="-122"/>
              </a:rPr>
              <a:t>互联网应用敏捷式开发</a:t>
            </a:r>
            <a:endParaRPr lang="zh-CN" altLang="en-US" sz="1200" i="1" u="sng" dirty="0"/>
          </a:p>
        </p:txBody>
      </p:sp>
      <p:pic>
        <p:nvPicPr>
          <p:cNvPr id="12" name="图片 11"/>
          <p:cNvPicPr>
            <a:picLocks noChangeAspect="1"/>
          </p:cNvPicPr>
          <p:nvPr/>
        </p:nvPicPr>
        <p:blipFill>
          <a:blip r:embed="rId3"/>
          <a:stretch>
            <a:fillRect/>
          </a:stretch>
        </p:blipFill>
        <p:spPr>
          <a:xfrm>
            <a:off x="244931" y="1365879"/>
            <a:ext cx="3635694" cy="2293726"/>
          </a:xfrm>
          <a:prstGeom prst="rect">
            <a:avLst/>
          </a:prstGeom>
        </p:spPr>
      </p:pic>
      <p:pic>
        <p:nvPicPr>
          <p:cNvPr id="6" name="图片 5"/>
          <p:cNvPicPr>
            <a:picLocks noChangeAspect="1"/>
          </p:cNvPicPr>
          <p:nvPr/>
        </p:nvPicPr>
        <p:blipFill>
          <a:blip r:embed="rId4"/>
          <a:stretch>
            <a:fillRect/>
          </a:stretch>
        </p:blipFill>
        <p:spPr>
          <a:xfrm>
            <a:off x="423351" y="4305165"/>
            <a:ext cx="3457274" cy="2165953"/>
          </a:xfrm>
          <a:prstGeom prst="rect">
            <a:avLst/>
          </a:prstGeom>
        </p:spPr>
      </p:pic>
      <p:sp>
        <p:nvSpPr>
          <p:cNvPr id="13" name="矩形 12"/>
          <p:cNvSpPr/>
          <p:nvPr/>
        </p:nvSpPr>
        <p:spPr>
          <a:xfrm>
            <a:off x="5124482" y="6114830"/>
            <a:ext cx="2236510" cy="246221"/>
          </a:xfrm>
          <a:prstGeom prst="rect">
            <a:avLst/>
          </a:prstGeom>
        </p:spPr>
        <p:txBody>
          <a:bodyPr wrap="none">
            <a:spAutoFit/>
          </a:bodyPr>
          <a:lstStyle/>
          <a:p>
            <a:r>
              <a:rPr lang="zh-CN" altLang="en-US" sz="1000" i="1" dirty="0" smtClean="0">
                <a:hlinkClick r:id="rId5" action="ppaction://hlinkpres?slideindex=1&amp;slidetitle="/>
              </a:rPr>
              <a:t>基于威胁情报的互联网应用安全测试</a:t>
            </a:r>
            <a:endParaRPr lang="zh-CN" altLang="en-US" sz="1000" i="1" dirty="0"/>
          </a:p>
        </p:txBody>
      </p:sp>
    </p:spTree>
    <p:extLst>
      <p:ext uri="{BB962C8B-B14F-4D97-AF65-F5344CB8AC3E}">
        <p14:creationId xmlns:p14="http://schemas.microsoft.com/office/powerpoint/2010/main" val="34102330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9B652B7-E950-45D3-8CAA-4208928FE50B}" type="slidenum">
              <a:rPr lang="zh-CN" altLang="en-US" smtClean="0"/>
              <a:pPr>
                <a:defRPr/>
              </a:pPr>
              <a:t>21</a:t>
            </a:fld>
            <a:endParaRPr lang="en-US" altLang="zh-CN" dirty="0"/>
          </a:p>
        </p:txBody>
      </p:sp>
      <p:sp>
        <p:nvSpPr>
          <p:cNvPr id="4" name="内容占位符 2"/>
          <p:cNvSpPr txBox="1">
            <a:spLocks/>
          </p:cNvSpPr>
          <p:nvPr/>
        </p:nvSpPr>
        <p:spPr>
          <a:xfrm>
            <a:off x="800753" y="351252"/>
            <a:ext cx="7193600" cy="453650"/>
          </a:xfrm>
          <a:prstGeom prst="rect">
            <a:avLst/>
          </a:prstGeom>
        </p:spPr>
        <p:txBody>
          <a:bodyPr/>
          <a:lstStyle>
            <a:lvl1pPr marL="342900" indent="-342900" algn="l" rtl="0" fontAlgn="base">
              <a:lnSpc>
                <a:spcPct val="110000"/>
              </a:lnSpc>
              <a:spcBef>
                <a:spcPct val="20000"/>
              </a:spcBef>
              <a:spcAft>
                <a:spcPct val="20000"/>
              </a:spcAft>
              <a:buClr>
                <a:srgbClr val="D57117"/>
              </a:buClr>
              <a:buSzPct val="70000"/>
              <a:buFont typeface="Wingdings" pitchFamily="2" charset="2"/>
              <a:buChar char="n"/>
              <a:defRPr sz="2400" b="1">
                <a:solidFill>
                  <a:schemeClr val="tx1"/>
                </a:solidFill>
                <a:latin typeface="+mn-lt"/>
                <a:ea typeface="+mn-ea"/>
                <a:cs typeface="+mn-cs"/>
              </a:defRPr>
            </a:lvl1pPr>
            <a:lvl2pPr marL="742950" indent="-285750" algn="l" rtl="0" fontAlgn="base">
              <a:lnSpc>
                <a:spcPct val="110000"/>
              </a:lnSpc>
              <a:spcBef>
                <a:spcPct val="20000"/>
              </a:spcBef>
              <a:spcAft>
                <a:spcPct val="20000"/>
              </a:spcAft>
              <a:buClr>
                <a:srgbClr val="FFCC00"/>
              </a:buClr>
              <a:buSzPct val="70000"/>
              <a:buFont typeface="Wingdings" pitchFamily="2" charset="2"/>
              <a:buChar char="n"/>
              <a:defRPr sz="2000" b="1">
                <a:solidFill>
                  <a:schemeClr val="tx1"/>
                </a:solidFill>
                <a:latin typeface="+mn-lt"/>
                <a:ea typeface="+mn-ea"/>
              </a:defRPr>
            </a:lvl2pPr>
            <a:lvl3pPr marL="1143000" indent="-228600" algn="l" rtl="0" fontAlgn="base">
              <a:lnSpc>
                <a:spcPct val="110000"/>
              </a:lnSpc>
              <a:spcBef>
                <a:spcPct val="20000"/>
              </a:spcBef>
              <a:spcAft>
                <a:spcPct val="20000"/>
              </a:spcAft>
              <a:buClr>
                <a:srgbClr val="CB9BFF"/>
              </a:buClr>
              <a:buSzPct val="70000"/>
              <a:buFont typeface="Wingdings" pitchFamily="2" charset="2"/>
              <a:buChar char="n"/>
              <a:defRPr b="1">
                <a:solidFill>
                  <a:schemeClr val="tx1"/>
                </a:solidFill>
                <a:latin typeface="+mn-lt"/>
                <a:ea typeface="+mn-ea"/>
              </a:defRPr>
            </a:lvl3pPr>
            <a:lvl4pPr marL="1600200" indent="-228600" algn="l" rtl="0" fontAlgn="base">
              <a:lnSpc>
                <a:spcPct val="110000"/>
              </a:lnSpc>
              <a:spcBef>
                <a:spcPct val="20000"/>
              </a:spcBef>
              <a:spcAft>
                <a:spcPct val="20000"/>
              </a:spcAft>
              <a:buClr>
                <a:srgbClr val="66FFCC"/>
              </a:buClr>
              <a:buSzPct val="70000"/>
              <a:buFont typeface="Wingdings" pitchFamily="2" charset="2"/>
              <a:buChar char="n"/>
              <a:defRPr sz="1600" b="1">
                <a:solidFill>
                  <a:schemeClr val="tx1"/>
                </a:solidFill>
                <a:latin typeface="+mn-lt"/>
                <a:ea typeface="+mn-ea"/>
              </a:defRPr>
            </a:lvl4pPr>
            <a:lvl5pPr marL="20574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5pPr>
            <a:lvl6pPr marL="25146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6pPr>
            <a:lvl7pPr marL="29718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7pPr>
            <a:lvl8pPr marL="34290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8pPr>
            <a:lvl9pPr marL="38862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9pPr>
          </a:lstStyle>
          <a:p>
            <a:r>
              <a:rPr lang="en-US" altLang="zh-CN" sz="2100" b="0" dirty="0" smtClean="0">
                <a:latin typeface="微软雅黑" panose="020B0503020204020204" pitchFamily="34" charset="-122"/>
                <a:ea typeface="微软雅黑" panose="020B0503020204020204" pitchFamily="34" charset="-122"/>
              </a:rPr>
              <a:t>5</a:t>
            </a:r>
            <a:r>
              <a:rPr lang="zh-CN" altLang="en-US" sz="2100" b="0" dirty="0" smtClean="0">
                <a:latin typeface="微软雅黑" panose="020B0503020204020204" pitchFamily="34" charset="-122"/>
                <a:ea typeface="微软雅黑" panose="020B0503020204020204" pitchFamily="34" charset="-122"/>
              </a:rPr>
              <a:t>－互联网应用投产与运营</a:t>
            </a:r>
            <a:endParaRPr lang="zh-CN" altLang="en-US" sz="2100" b="0" dirty="0">
              <a:latin typeface="微软雅黑" panose="020B0503020204020204" pitchFamily="34" charset="-122"/>
              <a:ea typeface="微软雅黑" panose="020B0503020204020204" pitchFamily="34" charset="-122"/>
            </a:endParaRPr>
          </a:p>
        </p:txBody>
      </p:sp>
      <p:sp>
        <p:nvSpPr>
          <p:cNvPr id="9" name="矩形 8"/>
          <p:cNvSpPr/>
          <p:nvPr/>
        </p:nvSpPr>
        <p:spPr>
          <a:xfrm>
            <a:off x="4712835" y="3321050"/>
            <a:ext cx="7575550" cy="338554"/>
          </a:xfrm>
          <a:prstGeom prst="rect">
            <a:avLst/>
          </a:prstGeom>
        </p:spPr>
        <p:txBody>
          <a:bodyPr wrap="square">
            <a:spAutoFit/>
          </a:bodyPr>
          <a:lstStyle/>
          <a:p>
            <a:pPr marL="742950" lvl="1" indent="-285750">
              <a:buFont typeface="Arial" panose="020B0604020202020204" pitchFamily="34" charset="0"/>
              <a:buChar char="•"/>
            </a:pPr>
            <a:r>
              <a:rPr lang="zh-CN" altLang="en-US" sz="1600" dirty="0" smtClean="0">
                <a:latin typeface="楷体" panose="02010609060101010101" pitchFamily="49" charset="-122"/>
                <a:ea typeface="楷体" panose="02010609060101010101" pitchFamily="49" charset="-122"/>
              </a:rPr>
              <a:t>此模块包括：“</a:t>
            </a:r>
            <a:endParaRPr lang="en-US" altLang="zh-CN" sz="1600" dirty="0">
              <a:latin typeface="楷体" panose="02010609060101010101" pitchFamily="49" charset="-122"/>
              <a:ea typeface="楷体" panose="02010609060101010101" pitchFamily="49"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1657244536"/>
              </p:ext>
            </p:extLst>
          </p:nvPr>
        </p:nvGraphicFramePr>
        <p:xfrm>
          <a:off x="4117402" y="1224393"/>
          <a:ext cx="4524794" cy="4299491"/>
        </p:xfrm>
        <a:graphic>
          <a:graphicData uri="http://schemas.openxmlformats.org/drawingml/2006/table">
            <a:tbl>
              <a:tblPr firstRow="1" bandRow="1">
                <a:tableStyleId>{21E4AEA4-8DFA-4A89-87EB-49C32662AFE0}</a:tableStyleId>
              </a:tblPr>
              <a:tblGrid>
                <a:gridCol w="884810"/>
                <a:gridCol w="3639984"/>
              </a:tblGrid>
              <a:tr h="503338">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华文楷体" panose="02010600040101010101" pitchFamily="2" charset="-122"/>
                          <a:ea typeface="华文楷体" panose="02010600040101010101" pitchFamily="2" charset="-122"/>
                        </a:rPr>
                        <a:t>IT</a:t>
                      </a:r>
                      <a:r>
                        <a:rPr lang="zh-CN" altLang="en-US" sz="1400" dirty="0" smtClean="0">
                          <a:latin typeface="华文楷体" panose="02010600040101010101" pitchFamily="2" charset="-122"/>
                          <a:ea typeface="华文楷体" panose="02010600040101010101" pitchFamily="2" charset="-122"/>
                        </a:rPr>
                        <a:t>审计的重点</a:t>
                      </a:r>
                      <a:endParaRPr lang="zh-CN" altLang="en-US" sz="1400" b="0" dirty="0" smtClean="0">
                        <a:latin typeface="华文楷体" panose="02010600040101010101" pitchFamily="2" charset="-122"/>
                        <a:ea typeface="华文楷体" panose="02010600040101010101" pitchFamily="2" charset="-122"/>
                      </a:endParaRPr>
                    </a:p>
                  </a:txBody>
                  <a:tcPr anchor="ctr" anchorCtr="1"/>
                </a:tc>
                <a:tc hMerge="1">
                  <a:txBody>
                    <a:bodyPr/>
                    <a:lstStyle/>
                    <a:p>
                      <a:pPr algn="ctr"/>
                      <a:endParaRPr lang="zh-CN" altLang="en-US" dirty="0"/>
                    </a:p>
                  </a:txBody>
                  <a:tcPr/>
                </a:tc>
              </a:tr>
              <a:tr h="14218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１、互联网服务</a:t>
                      </a:r>
                      <a:r>
                        <a:rPr lang="zh-CN" altLang="zh-CN" sz="1100" kern="1200" dirty="0" smtClean="0">
                          <a:solidFill>
                            <a:schemeClr val="dk1"/>
                          </a:solidFill>
                          <a:latin typeface="华文楷体" panose="02010600040101010101" pitchFamily="2" charset="-122"/>
                          <a:ea typeface="华文楷体" panose="02010600040101010101" pitchFamily="2" charset="-122"/>
                          <a:cs typeface="+mn-cs"/>
                        </a:rPr>
                        <a:t>的</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敏捷发布管理</a:t>
                      </a:r>
                    </a:p>
                  </a:txBody>
                  <a:tcPr anchor="ctr"/>
                </a:tc>
                <a:tc>
                  <a:txBody>
                    <a:bodyPr/>
                    <a:lstStyle/>
                    <a:p>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如果需要往云上迁移，就可以解决高频度持续发布的问题，这是传统架构和服务所无法比拟的（传统每月</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50</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次发布到极限，互联网每年</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3</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万次发布）。</a:t>
                      </a:r>
                      <a:endParaRPr lang="en-US" altLang="zh-CN" sz="1100" kern="1200" dirty="0" smtClean="0">
                        <a:solidFill>
                          <a:schemeClr val="dk1"/>
                        </a:solidFill>
                        <a:latin typeface="华文楷体" panose="02010600040101010101" pitchFamily="2" charset="-122"/>
                        <a:ea typeface="华文楷体" panose="02010600040101010101" pitchFamily="2" charset="-122"/>
                        <a:cs typeface="+mn-cs"/>
                      </a:endParaRPr>
                    </a:p>
                    <a:p>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云发布要注意再配置变更影响的扫描、安全检测和自动化部署三个方面的重点验证工作，如果有好的工具，这三步可以同时做。</a:t>
                      </a:r>
                      <a:r>
                        <a:rPr lang="zh-CN" altLang="en-US" sz="1100" kern="1200" dirty="0" smtClean="0">
                          <a:solidFill>
                            <a:schemeClr val="tx1"/>
                          </a:solidFill>
                          <a:latin typeface="楷体" panose="02010609060101010101" pitchFamily="49" charset="-122"/>
                          <a:ea typeface="楷体" panose="02010609060101010101" pitchFamily="49" charset="-122"/>
                        </a:rPr>
                        <a:t>当今互联网产品上线已进入灰度发布时代。</a:t>
                      </a:r>
                      <a:endParaRPr lang="zh-CN" altLang="en-US" sz="1100" kern="1200" dirty="0">
                        <a:solidFill>
                          <a:schemeClr val="dk1"/>
                        </a:solidFill>
                        <a:latin typeface="华文楷体" panose="02010600040101010101" pitchFamily="2" charset="-122"/>
                        <a:ea typeface="华文楷体" panose="02010600040101010101" pitchFamily="2" charset="-122"/>
                        <a:cs typeface="+mn-cs"/>
                      </a:endParaRPr>
                    </a:p>
                  </a:txBody>
                  <a:tcPr anchor="ctr"/>
                </a:tc>
              </a:tr>
              <a:tr h="1045481">
                <a:tc>
                  <a:txBody>
                    <a:bodyPr/>
                    <a:lstStyle/>
                    <a:p>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2</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、互联网服务</a:t>
                      </a:r>
                      <a:r>
                        <a:rPr lang="zh-CN" altLang="zh-CN" sz="1100" kern="1200" dirty="0" smtClean="0">
                          <a:solidFill>
                            <a:schemeClr val="dk1"/>
                          </a:solidFill>
                          <a:latin typeface="华文楷体" panose="02010600040101010101" pitchFamily="2" charset="-122"/>
                          <a:ea typeface="华文楷体" panose="02010600040101010101" pitchFamily="2" charset="-122"/>
                          <a:cs typeface="+mn-cs"/>
                        </a:rPr>
                        <a:t>的</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业务运营监控与绩效分析</a:t>
                      </a:r>
                      <a:endParaRPr lang="zh-CN" altLang="en-US" sz="1100" kern="1200" dirty="0">
                        <a:solidFill>
                          <a:schemeClr val="dk1"/>
                        </a:solidFill>
                        <a:latin typeface="华文楷体" panose="02010600040101010101" pitchFamily="2" charset="-122"/>
                        <a:ea typeface="华文楷体" panose="02010600040101010101" pitchFamily="2" charset="-122"/>
                        <a:cs typeface="+mn-cs"/>
                      </a:endParaRPr>
                    </a:p>
                  </a:txBody>
                  <a:tcPr anchor="ctr"/>
                </a:tc>
                <a:tc>
                  <a:txBody>
                    <a:bodyPr/>
                    <a:lstStyle/>
                    <a:p>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互联网金融的生产系统要定期能导出业务人员所需要的数据和报表，要求从业务运营绩效判定产品设计的有效性，从用户体验绩效判定</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IT</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架构服务能力；这就要求配备专门的人与技术和业务人员通过数据沟通，</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DBA</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这个角色就不再是仅仅都数据库的技术了。</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100" kern="1200" dirty="0">
                        <a:solidFill>
                          <a:schemeClr val="dk1"/>
                        </a:solidFill>
                        <a:latin typeface="华文楷体" panose="02010600040101010101" pitchFamily="2" charset="-122"/>
                        <a:ea typeface="华文楷体" panose="02010600040101010101" pitchFamily="2" charset="-122"/>
                        <a:cs typeface="+mn-cs"/>
                      </a:endParaRPr>
                    </a:p>
                  </a:txBody>
                  <a:tcPr anchor="ctr"/>
                </a:tc>
              </a:tr>
              <a:tr h="1277004">
                <a:tc>
                  <a:txBody>
                    <a:bodyPr/>
                    <a:lstStyle/>
                    <a:p>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3</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、互联网服务的改进计划</a:t>
                      </a:r>
                      <a:endParaRPr lang="zh-CN" altLang="en-US" sz="1100" kern="1200" dirty="0">
                        <a:solidFill>
                          <a:schemeClr val="dk1"/>
                        </a:solidFill>
                        <a:latin typeface="华文楷体" panose="02010600040101010101" pitchFamily="2" charset="-122"/>
                        <a:ea typeface="华文楷体" panose="02010600040101010101" pitchFamily="2" charset="-122"/>
                        <a:cs typeface="+mn-cs"/>
                      </a:endParaRPr>
                    </a:p>
                  </a:txBody>
                  <a:tcPr anchor="ctr"/>
                </a:tc>
                <a:tc>
                  <a:txBody>
                    <a:bodyPr/>
                    <a:lstStyle/>
                    <a:p>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根据绩效分析的结果，及时地对互联应用的功能、流程、界面、操作等进行及时的优化，以满足不断变化的客户需要。</a:t>
                      </a:r>
                    </a:p>
                  </a:txBody>
                  <a:tcPr anchor="ctr"/>
                </a:tc>
              </a:tr>
            </a:tbl>
          </a:graphicData>
        </a:graphic>
      </p:graphicFrame>
      <p:sp>
        <p:nvSpPr>
          <p:cNvPr id="8" name="右箭头 7"/>
          <p:cNvSpPr/>
          <p:nvPr/>
        </p:nvSpPr>
        <p:spPr>
          <a:xfrm>
            <a:off x="3555018" y="3395929"/>
            <a:ext cx="548369" cy="332886"/>
          </a:xfrm>
          <a:prstGeom prst="right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600" b="1" dirty="0"/>
          </a:p>
        </p:txBody>
      </p:sp>
      <p:sp>
        <p:nvSpPr>
          <p:cNvPr id="11" name="矩形 10"/>
          <p:cNvSpPr/>
          <p:nvPr/>
        </p:nvSpPr>
        <p:spPr>
          <a:xfrm>
            <a:off x="1397413" y="982521"/>
            <a:ext cx="1261884" cy="276999"/>
          </a:xfrm>
          <a:prstGeom prst="rect">
            <a:avLst/>
          </a:prstGeom>
        </p:spPr>
        <p:txBody>
          <a:bodyPr wrap="none">
            <a:spAutoFit/>
          </a:bodyPr>
          <a:lstStyle/>
          <a:p>
            <a:r>
              <a:rPr lang="zh-CN" altLang="en-US" sz="1200" i="1" u="sng" dirty="0" smtClean="0">
                <a:latin typeface="楷体" panose="02010609060101010101" pitchFamily="49" charset="-122"/>
                <a:ea typeface="楷体" panose="02010609060101010101" pitchFamily="49" charset="-122"/>
              </a:rPr>
              <a:t>互联网应用投产</a:t>
            </a:r>
            <a:endParaRPr lang="zh-CN" altLang="en-US" sz="1200" i="1" u="sng" dirty="0"/>
          </a:p>
        </p:txBody>
      </p:sp>
      <p:sp>
        <p:nvSpPr>
          <p:cNvPr id="45" name="矩形 44"/>
          <p:cNvSpPr/>
          <p:nvPr/>
        </p:nvSpPr>
        <p:spPr>
          <a:xfrm>
            <a:off x="1172479" y="3573548"/>
            <a:ext cx="2031325" cy="276999"/>
          </a:xfrm>
          <a:prstGeom prst="rect">
            <a:avLst/>
          </a:prstGeom>
        </p:spPr>
        <p:txBody>
          <a:bodyPr wrap="none">
            <a:spAutoFit/>
          </a:bodyPr>
          <a:lstStyle/>
          <a:p>
            <a:r>
              <a:rPr lang="zh-CN" altLang="en-US" sz="1200" i="1" u="sng" dirty="0" smtClean="0">
                <a:latin typeface="楷体" panose="02010609060101010101" pitchFamily="49" charset="-122"/>
                <a:ea typeface="楷体" panose="02010609060101010101" pitchFamily="49" charset="-122"/>
              </a:rPr>
              <a:t>互联网应用运营监测与分析</a:t>
            </a:r>
            <a:endParaRPr lang="zh-CN" altLang="en-US" sz="1200" i="1" u="sng" dirty="0"/>
          </a:p>
        </p:txBody>
      </p:sp>
      <p:pic>
        <p:nvPicPr>
          <p:cNvPr id="13" name="图片 12"/>
          <p:cNvPicPr>
            <a:picLocks noChangeAspect="1"/>
          </p:cNvPicPr>
          <p:nvPr/>
        </p:nvPicPr>
        <p:blipFill>
          <a:blip r:embed="rId3"/>
          <a:stretch>
            <a:fillRect/>
          </a:stretch>
        </p:blipFill>
        <p:spPr>
          <a:xfrm>
            <a:off x="665287" y="1226034"/>
            <a:ext cx="3045711" cy="1926382"/>
          </a:xfrm>
          <a:prstGeom prst="rect">
            <a:avLst/>
          </a:prstGeom>
        </p:spPr>
      </p:pic>
      <p:pic>
        <p:nvPicPr>
          <p:cNvPr id="14" name="图片 13"/>
          <p:cNvPicPr>
            <a:picLocks noChangeAspect="1"/>
          </p:cNvPicPr>
          <p:nvPr/>
        </p:nvPicPr>
        <p:blipFill>
          <a:blip r:embed="rId4"/>
          <a:stretch>
            <a:fillRect/>
          </a:stretch>
        </p:blipFill>
        <p:spPr>
          <a:xfrm>
            <a:off x="665287" y="3850547"/>
            <a:ext cx="2889731" cy="2397263"/>
          </a:xfrm>
          <a:prstGeom prst="rect">
            <a:avLst/>
          </a:prstGeom>
        </p:spPr>
      </p:pic>
    </p:spTree>
    <p:extLst>
      <p:ext uri="{BB962C8B-B14F-4D97-AF65-F5344CB8AC3E}">
        <p14:creationId xmlns:p14="http://schemas.microsoft.com/office/powerpoint/2010/main" val="20470435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9B652B7-E950-45D3-8CAA-4208928FE50B}" type="slidenum">
              <a:rPr lang="zh-CN" altLang="en-US" smtClean="0"/>
              <a:pPr>
                <a:defRPr/>
              </a:pPr>
              <a:t>22</a:t>
            </a:fld>
            <a:endParaRPr lang="en-US" altLang="zh-CN" dirty="0"/>
          </a:p>
        </p:txBody>
      </p:sp>
      <p:sp>
        <p:nvSpPr>
          <p:cNvPr id="4" name="内容占位符 2"/>
          <p:cNvSpPr txBox="1">
            <a:spLocks/>
          </p:cNvSpPr>
          <p:nvPr/>
        </p:nvSpPr>
        <p:spPr>
          <a:xfrm>
            <a:off x="800753" y="351252"/>
            <a:ext cx="7193600" cy="453650"/>
          </a:xfrm>
          <a:prstGeom prst="rect">
            <a:avLst/>
          </a:prstGeom>
        </p:spPr>
        <p:txBody>
          <a:bodyPr/>
          <a:lstStyle>
            <a:lvl1pPr marL="342900" indent="-342900" algn="l" rtl="0" fontAlgn="base">
              <a:lnSpc>
                <a:spcPct val="110000"/>
              </a:lnSpc>
              <a:spcBef>
                <a:spcPct val="20000"/>
              </a:spcBef>
              <a:spcAft>
                <a:spcPct val="20000"/>
              </a:spcAft>
              <a:buClr>
                <a:srgbClr val="D57117"/>
              </a:buClr>
              <a:buSzPct val="70000"/>
              <a:buFont typeface="Wingdings" pitchFamily="2" charset="2"/>
              <a:buChar char="n"/>
              <a:defRPr sz="2400" b="1">
                <a:solidFill>
                  <a:schemeClr val="tx1"/>
                </a:solidFill>
                <a:latin typeface="+mn-lt"/>
                <a:ea typeface="+mn-ea"/>
                <a:cs typeface="+mn-cs"/>
              </a:defRPr>
            </a:lvl1pPr>
            <a:lvl2pPr marL="742950" indent="-285750" algn="l" rtl="0" fontAlgn="base">
              <a:lnSpc>
                <a:spcPct val="110000"/>
              </a:lnSpc>
              <a:spcBef>
                <a:spcPct val="20000"/>
              </a:spcBef>
              <a:spcAft>
                <a:spcPct val="20000"/>
              </a:spcAft>
              <a:buClr>
                <a:srgbClr val="FFCC00"/>
              </a:buClr>
              <a:buSzPct val="70000"/>
              <a:buFont typeface="Wingdings" pitchFamily="2" charset="2"/>
              <a:buChar char="n"/>
              <a:defRPr sz="2000" b="1">
                <a:solidFill>
                  <a:schemeClr val="tx1"/>
                </a:solidFill>
                <a:latin typeface="+mn-lt"/>
                <a:ea typeface="+mn-ea"/>
              </a:defRPr>
            </a:lvl2pPr>
            <a:lvl3pPr marL="1143000" indent="-228600" algn="l" rtl="0" fontAlgn="base">
              <a:lnSpc>
                <a:spcPct val="110000"/>
              </a:lnSpc>
              <a:spcBef>
                <a:spcPct val="20000"/>
              </a:spcBef>
              <a:spcAft>
                <a:spcPct val="20000"/>
              </a:spcAft>
              <a:buClr>
                <a:srgbClr val="CB9BFF"/>
              </a:buClr>
              <a:buSzPct val="70000"/>
              <a:buFont typeface="Wingdings" pitchFamily="2" charset="2"/>
              <a:buChar char="n"/>
              <a:defRPr b="1">
                <a:solidFill>
                  <a:schemeClr val="tx1"/>
                </a:solidFill>
                <a:latin typeface="+mn-lt"/>
                <a:ea typeface="+mn-ea"/>
              </a:defRPr>
            </a:lvl3pPr>
            <a:lvl4pPr marL="1600200" indent="-228600" algn="l" rtl="0" fontAlgn="base">
              <a:lnSpc>
                <a:spcPct val="110000"/>
              </a:lnSpc>
              <a:spcBef>
                <a:spcPct val="20000"/>
              </a:spcBef>
              <a:spcAft>
                <a:spcPct val="20000"/>
              </a:spcAft>
              <a:buClr>
                <a:srgbClr val="66FFCC"/>
              </a:buClr>
              <a:buSzPct val="70000"/>
              <a:buFont typeface="Wingdings" pitchFamily="2" charset="2"/>
              <a:buChar char="n"/>
              <a:defRPr sz="1600" b="1">
                <a:solidFill>
                  <a:schemeClr val="tx1"/>
                </a:solidFill>
                <a:latin typeface="+mn-lt"/>
                <a:ea typeface="+mn-ea"/>
              </a:defRPr>
            </a:lvl4pPr>
            <a:lvl5pPr marL="20574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5pPr>
            <a:lvl6pPr marL="25146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6pPr>
            <a:lvl7pPr marL="29718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7pPr>
            <a:lvl8pPr marL="34290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8pPr>
            <a:lvl9pPr marL="38862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9pPr>
          </a:lstStyle>
          <a:p>
            <a:r>
              <a:rPr lang="en-US" altLang="zh-CN" sz="2100" b="0" dirty="0" smtClean="0">
                <a:latin typeface="微软雅黑" panose="020B0503020204020204" pitchFamily="34" charset="-122"/>
                <a:ea typeface="微软雅黑" panose="020B0503020204020204" pitchFamily="34" charset="-122"/>
              </a:rPr>
              <a:t>6</a:t>
            </a:r>
            <a:r>
              <a:rPr lang="zh-CN" altLang="en-US" sz="2100" b="0" dirty="0" smtClean="0">
                <a:latin typeface="微软雅黑" panose="020B0503020204020204" pitchFamily="34" charset="-122"/>
                <a:ea typeface="微软雅黑" panose="020B0503020204020204" pitchFamily="34" charset="-122"/>
              </a:rPr>
              <a:t>－互联网应用风险控制</a:t>
            </a:r>
            <a:endParaRPr lang="zh-CN" altLang="en-US" sz="2100" b="0" dirty="0">
              <a:latin typeface="微软雅黑" panose="020B0503020204020204" pitchFamily="34" charset="-122"/>
              <a:ea typeface="微软雅黑" panose="020B0503020204020204" pitchFamily="34" charset="-122"/>
            </a:endParaRPr>
          </a:p>
        </p:txBody>
      </p:sp>
      <p:sp>
        <p:nvSpPr>
          <p:cNvPr id="9" name="矩形 8"/>
          <p:cNvSpPr/>
          <p:nvPr/>
        </p:nvSpPr>
        <p:spPr>
          <a:xfrm>
            <a:off x="4712835" y="3321050"/>
            <a:ext cx="7575550" cy="338554"/>
          </a:xfrm>
          <a:prstGeom prst="rect">
            <a:avLst/>
          </a:prstGeom>
        </p:spPr>
        <p:txBody>
          <a:bodyPr wrap="square">
            <a:spAutoFit/>
          </a:bodyPr>
          <a:lstStyle/>
          <a:p>
            <a:pPr marL="742950" lvl="1" indent="-285750">
              <a:buFont typeface="Arial" panose="020B0604020202020204" pitchFamily="34" charset="0"/>
              <a:buChar char="•"/>
            </a:pPr>
            <a:r>
              <a:rPr lang="zh-CN" altLang="en-US" sz="1600" dirty="0" smtClean="0">
                <a:latin typeface="楷体" panose="02010609060101010101" pitchFamily="49" charset="-122"/>
                <a:ea typeface="楷体" panose="02010609060101010101" pitchFamily="49" charset="-122"/>
              </a:rPr>
              <a:t>此模块包括：“</a:t>
            </a:r>
            <a:endParaRPr lang="en-US" altLang="zh-CN" sz="1600" dirty="0">
              <a:latin typeface="楷体" panose="02010609060101010101" pitchFamily="49" charset="-122"/>
              <a:ea typeface="楷体" panose="02010609060101010101" pitchFamily="49"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864518121"/>
              </p:ext>
            </p:extLst>
          </p:nvPr>
        </p:nvGraphicFramePr>
        <p:xfrm>
          <a:off x="4103387" y="960034"/>
          <a:ext cx="4713331" cy="5577727"/>
        </p:xfrm>
        <a:graphic>
          <a:graphicData uri="http://schemas.openxmlformats.org/drawingml/2006/table">
            <a:tbl>
              <a:tblPr firstRow="1" bandRow="1">
                <a:tableStyleId>{21E4AEA4-8DFA-4A89-87EB-49C32662AFE0}</a:tableStyleId>
              </a:tblPr>
              <a:tblGrid>
                <a:gridCol w="921678"/>
                <a:gridCol w="3791653"/>
              </a:tblGrid>
              <a:tr h="534774">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华文楷体" panose="02010600040101010101" pitchFamily="2" charset="-122"/>
                          <a:ea typeface="华文楷体" panose="02010600040101010101" pitchFamily="2" charset="-122"/>
                        </a:rPr>
                        <a:t>IT</a:t>
                      </a:r>
                      <a:r>
                        <a:rPr lang="zh-CN" altLang="en-US" sz="1400" dirty="0" smtClean="0">
                          <a:latin typeface="华文楷体" panose="02010600040101010101" pitchFamily="2" charset="-122"/>
                          <a:ea typeface="华文楷体" panose="02010600040101010101" pitchFamily="2" charset="-122"/>
                        </a:rPr>
                        <a:t>审计的重点</a:t>
                      </a:r>
                      <a:endParaRPr lang="zh-CN" altLang="en-US" sz="1400" b="0" dirty="0" smtClean="0">
                        <a:latin typeface="华文楷体" panose="02010600040101010101" pitchFamily="2" charset="-122"/>
                        <a:ea typeface="华文楷体" panose="02010600040101010101" pitchFamily="2" charset="-122"/>
                      </a:endParaRPr>
                    </a:p>
                  </a:txBody>
                  <a:tcPr anchor="ctr" anchorCtr="1"/>
                </a:tc>
                <a:tc hMerge="1">
                  <a:txBody>
                    <a:bodyPr/>
                    <a:lstStyle/>
                    <a:p>
                      <a:pPr algn="ctr"/>
                      <a:endParaRPr lang="zh-CN" altLang="en-US" dirty="0"/>
                    </a:p>
                  </a:txBody>
                  <a:tcPr/>
                </a:tc>
              </a:tr>
              <a:tr h="15106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１、互联网应用平台风险控制</a:t>
                      </a:r>
                    </a:p>
                  </a:txBody>
                  <a:tcPr anchor="ctr"/>
                </a:tc>
                <a:tc>
                  <a:txBody>
                    <a:bodyPr/>
                    <a:lstStyle/>
                    <a:p>
                      <a:r>
                        <a:rPr lang="zh-CN" altLang="en-US" sz="1100" dirty="0" smtClean="0">
                          <a:solidFill>
                            <a:srgbClr val="000000"/>
                          </a:solidFill>
                          <a:latin typeface="华文楷体" panose="02010600040101010101" pitchFamily="2" charset="-122"/>
                          <a:ea typeface="华文楷体" panose="02010600040101010101" pitchFamily="2" charset="-122"/>
                        </a:rPr>
                        <a:t>峰值交易：需要通过定期的压力测试及时发现平台的性能薄弱环节。确认处理能力是否至少具有历史交易峰值</a:t>
                      </a:r>
                      <a:r>
                        <a:rPr lang="en-US" altLang="zh-CN" sz="1100" dirty="0" smtClean="0">
                          <a:solidFill>
                            <a:srgbClr val="000000"/>
                          </a:solidFill>
                          <a:latin typeface="华文楷体" panose="02010600040101010101" pitchFamily="2" charset="-122"/>
                          <a:ea typeface="华文楷体" panose="02010600040101010101" pitchFamily="2" charset="-122"/>
                        </a:rPr>
                        <a:t>4</a:t>
                      </a:r>
                      <a:r>
                        <a:rPr lang="zh-CN" altLang="en-US" sz="1100" dirty="0" smtClean="0">
                          <a:solidFill>
                            <a:srgbClr val="000000"/>
                          </a:solidFill>
                          <a:latin typeface="华文楷体" panose="02010600040101010101" pitchFamily="2" charset="-122"/>
                          <a:ea typeface="华文楷体" panose="02010600040101010101" pitchFamily="2" charset="-122"/>
                        </a:rPr>
                        <a:t>倍以上的峰值处理能力和日处理能力</a:t>
                      </a:r>
                      <a:endParaRPr lang="en-US" altLang="zh-CN" sz="1100" dirty="0" smtClean="0">
                        <a:solidFill>
                          <a:srgbClr val="000000"/>
                        </a:solidFill>
                        <a:latin typeface="华文楷体" panose="02010600040101010101" pitchFamily="2" charset="-122"/>
                        <a:ea typeface="华文楷体" panose="0201060004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smtClean="0">
                          <a:solidFill>
                            <a:srgbClr val="000000"/>
                          </a:solidFill>
                          <a:latin typeface="华文楷体" panose="02010600040101010101" pitchFamily="2" charset="-122"/>
                          <a:ea typeface="华文楷体" panose="02010600040101010101" pitchFamily="2" charset="-122"/>
                          <a:cs typeface="+mn-cs"/>
                        </a:rPr>
                        <a:t>防范网络入侵拒绝服务攻击：通过安全加固，防护网络黑客的攻击及一般性的拒绝服务攻击漏洞。</a:t>
                      </a:r>
                      <a:endParaRPr lang="en-US" altLang="zh-CN" sz="1100" b="1" kern="1200" dirty="0" smtClean="0">
                        <a:solidFill>
                          <a:srgbClr val="000000"/>
                        </a:solidFill>
                        <a:latin typeface="华文楷体" panose="02010600040101010101" pitchFamily="2" charset="-122"/>
                        <a:ea typeface="华文楷体" panose="02010600040101010101" pitchFamily="2" charset="-122"/>
                        <a:cs typeface="+mn-cs"/>
                      </a:endParaRPr>
                    </a:p>
                    <a:p>
                      <a:r>
                        <a:rPr lang="zh-CN" altLang="en-US" sz="1100" kern="1200" dirty="0" smtClean="0">
                          <a:solidFill>
                            <a:srgbClr val="000000"/>
                          </a:solidFill>
                          <a:latin typeface="华文楷体" panose="02010600040101010101" pitchFamily="2" charset="-122"/>
                          <a:ea typeface="华文楷体" panose="02010600040101010101" pitchFamily="2" charset="-122"/>
                          <a:cs typeface="+mn-cs"/>
                        </a:rPr>
                        <a:t>认证安全：注册账号及账号登陆的密码信息没有使用安全控件进行保护，无法有效保护敏感信息。</a:t>
                      </a:r>
                      <a:endParaRPr lang="en-US" altLang="zh-CN" sz="1100" kern="1200" dirty="0" smtClean="0">
                        <a:solidFill>
                          <a:srgbClr val="000000"/>
                        </a:solidFill>
                        <a:latin typeface="华文楷体" panose="02010600040101010101" pitchFamily="2" charset="-122"/>
                        <a:ea typeface="华文楷体" panose="02010600040101010101" pitchFamily="2" charset="-122"/>
                        <a:cs typeface="+mn-cs"/>
                      </a:endParaRPr>
                    </a:p>
                    <a:p>
                      <a:r>
                        <a:rPr lang="zh-CN" altLang="en-US" sz="1100" kern="1200" dirty="0" smtClean="0">
                          <a:solidFill>
                            <a:srgbClr val="000000"/>
                          </a:solidFill>
                          <a:latin typeface="华文楷体" panose="02010600040101010101" pitchFamily="2" charset="-122"/>
                          <a:ea typeface="华文楷体" panose="02010600040101010101" pitchFamily="2" charset="-122"/>
                          <a:cs typeface="+mn-cs"/>
                        </a:rPr>
                        <a:t>客户端程序安全：客户端下载中的</a:t>
                      </a:r>
                      <a:r>
                        <a:rPr lang="en-US" altLang="zh-CN" sz="1100" kern="1200" dirty="0" smtClean="0">
                          <a:solidFill>
                            <a:srgbClr val="000000"/>
                          </a:solidFill>
                          <a:latin typeface="华文楷体" panose="02010600040101010101" pitchFamily="2" charset="-122"/>
                          <a:ea typeface="华文楷体" panose="02010600040101010101" pitchFamily="2" charset="-122"/>
                          <a:cs typeface="+mn-cs"/>
                        </a:rPr>
                        <a:t>exe</a:t>
                      </a:r>
                      <a:r>
                        <a:rPr lang="zh-CN" altLang="en-US" sz="1100" kern="1200" dirty="0" smtClean="0">
                          <a:solidFill>
                            <a:srgbClr val="000000"/>
                          </a:solidFill>
                          <a:latin typeface="华文楷体" panose="02010600040101010101" pitchFamily="2" charset="-122"/>
                          <a:ea typeface="华文楷体" panose="02010600040101010101" pitchFamily="2" charset="-122"/>
                          <a:cs typeface="+mn-cs"/>
                        </a:rPr>
                        <a:t>等程序没有使用无法保证相关程序完整性，如被篡改并被植入木马攻击客户端影响较大。</a:t>
                      </a:r>
                      <a:endParaRPr lang="en-US" altLang="zh-CN" sz="1100" kern="1200" dirty="0" smtClean="0">
                        <a:solidFill>
                          <a:srgbClr val="000000"/>
                        </a:solidFill>
                        <a:latin typeface="华文楷体" panose="02010600040101010101" pitchFamily="2" charset="-122"/>
                        <a:ea typeface="华文楷体" panose="02010600040101010101" pitchFamily="2" charset="-122"/>
                        <a:cs typeface="+mn-cs"/>
                      </a:endParaRPr>
                    </a:p>
                  </a:txBody>
                  <a:tcPr anchor="ctr"/>
                </a:tc>
              </a:tr>
              <a:tr h="987701">
                <a:tc>
                  <a:txBody>
                    <a:bodyPr/>
                    <a:lstStyle/>
                    <a:p>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2</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、互联网应用帐户风险控制</a:t>
                      </a:r>
                      <a:endParaRPr lang="zh-CN" altLang="en-US" sz="1100" kern="1200" dirty="0">
                        <a:solidFill>
                          <a:schemeClr val="dk1"/>
                        </a:solidFill>
                        <a:latin typeface="华文楷体" panose="02010600040101010101" pitchFamily="2" charset="-122"/>
                        <a:ea typeface="华文楷体" panose="02010600040101010101" pitchFamily="2" charset="-122"/>
                        <a:cs typeface="+mn-cs"/>
                      </a:endParaRPr>
                    </a:p>
                  </a:txBody>
                  <a:tcPr anchor="ctr"/>
                </a:tc>
                <a:tc>
                  <a:txBody>
                    <a:bodyPr/>
                    <a:lstStyle/>
                    <a:p>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目前拥有大量用户隐私数据的金融、电信等单位，如何有效地利用业务数据，保持业务规则，不丢失数据分析价值，而又不会触犯国家相应的隐私数据保护法律，不给用户隐私数据造成数据泄露是这些单位当前需要重点考虑的事情。内部安全教育、数据脱敏、数据加密、数据访问控制等措施逐步得到应用。</a:t>
                      </a:r>
                    </a:p>
                  </a:txBody>
                  <a:tcPr anchor="ctr"/>
                </a:tc>
              </a:tr>
              <a:tr h="912913">
                <a:tc>
                  <a:txBody>
                    <a:bodyPr/>
                    <a:lstStyle/>
                    <a:p>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3</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、互联网支付风险控制</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移动支付在电子商务中占有越来越重要的地位，移动支付涉及近场支付及远程支付等类型，支付安全涉及第三方支付接口安全、移动端操作系统安全、移动端</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APP</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安全及移动通讯安全等。</a:t>
                      </a:r>
                    </a:p>
                  </a:txBody>
                  <a:tcPr anchor="ctr"/>
                </a:tc>
              </a:tr>
              <a:tr h="7646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4</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、互联网业务风险控制</a:t>
                      </a:r>
                    </a:p>
                  </a:txBody>
                  <a:tcPr anchor="ctr"/>
                </a:tc>
                <a:tc>
                  <a:txBody>
                    <a:bodyPr/>
                    <a:lstStyle/>
                    <a:p>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当前批量注册新账户、新卖家评论滥用、刷优惠券、密码破解、撞库事件、信用卡盗窃事件、资金转移、信用卡套现、异常提现等行为时有发生，金融机构需要建立基于数据的业务风险分析与控制机制；通过用户行为数据采集 智能学习，建立行为基线，并通过威胁情报、网络黑名单等外部资源进行安全风险评分引擎与异常行为发现，通过业务操作人员进行业务风险控制。</a:t>
                      </a:r>
                    </a:p>
                  </a:txBody>
                  <a:tcPr anchor="ctr"/>
                </a:tc>
              </a:tr>
            </a:tbl>
          </a:graphicData>
        </a:graphic>
      </p:graphicFrame>
      <p:sp>
        <p:nvSpPr>
          <p:cNvPr id="8" name="右箭头 7"/>
          <p:cNvSpPr/>
          <p:nvPr/>
        </p:nvSpPr>
        <p:spPr>
          <a:xfrm>
            <a:off x="3555018" y="3395929"/>
            <a:ext cx="548369" cy="332886"/>
          </a:xfrm>
          <a:prstGeom prst="right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600" b="1" dirty="0"/>
          </a:p>
        </p:txBody>
      </p:sp>
      <p:sp>
        <p:nvSpPr>
          <p:cNvPr id="11" name="矩形 10"/>
          <p:cNvSpPr/>
          <p:nvPr/>
        </p:nvSpPr>
        <p:spPr>
          <a:xfrm>
            <a:off x="1176257" y="955351"/>
            <a:ext cx="1877437" cy="276999"/>
          </a:xfrm>
          <a:prstGeom prst="rect">
            <a:avLst/>
          </a:prstGeom>
        </p:spPr>
        <p:txBody>
          <a:bodyPr wrap="none">
            <a:spAutoFit/>
          </a:bodyPr>
          <a:lstStyle/>
          <a:p>
            <a:r>
              <a:rPr lang="zh-CN" altLang="en-US" sz="1200" i="1" u="sng" dirty="0" smtClean="0">
                <a:latin typeface="楷体" panose="02010609060101010101" pitchFamily="49" charset="-122"/>
                <a:ea typeface="楷体" panose="02010609060101010101" pitchFamily="49" charset="-122"/>
              </a:rPr>
              <a:t>互联网应用平台风险控制</a:t>
            </a:r>
            <a:endParaRPr lang="zh-CN" altLang="en-US" sz="1200" i="1" u="sng" dirty="0"/>
          </a:p>
        </p:txBody>
      </p:sp>
      <p:sp>
        <p:nvSpPr>
          <p:cNvPr id="45" name="矩形 44"/>
          <p:cNvSpPr/>
          <p:nvPr/>
        </p:nvSpPr>
        <p:spPr>
          <a:xfrm>
            <a:off x="912440" y="2873941"/>
            <a:ext cx="2441694" cy="261610"/>
          </a:xfrm>
          <a:prstGeom prst="rect">
            <a:avLst/>
          </a:prstGeom>
        </p:spPr>
        <p:txBody>
          <a:bodyPr wrap="none">
            <a:spAutoFit/>
          </a:bodyPr>
          <a:lstStyle/>
          <a:p>
            <a:r>
              <a:rPr lang="zh-CN" altLang="en-US" sz="1100" i="1" u="sng" dirty="0" smtClean="0">
                <a:latin typeface="楷体" panose="02010609060101010101" pitchFamily="49" charset="-122"/>
                <a:ea typeface="楷体" panose="02010609060101010101" pitchFamily="49" charset="-122"/>
              </a:rPr>
              <a:t>互联网帐户风险控制</a:t>
            </a:r>
            <a:r>
              <a:rPr lang="en-US" altLang="zh-CN" sz="1100" i="1" u="sng" dirty="0" smtClean="0">
                <a:latin typeface="楷体" panose="02010609060101010101" pitchFamily="49" charset="-122"/>
                <a:ea typeface="楷体" panose="02010609060101010101" pitchFamily="49" charset="-122"/>
              </a:rPr>
              <a:t>(</a:t>
            </a:r>
            <a:r>
              <a:rPr lang="zh-CN" altLang="en-US" sz="1100" i="1" u="sng" dirty="0" smtClean="0">
                <a:latin typeface="楷体" panose="02010609060101010101" pitchFamily="49" charset="-122"/>
                <a:ea typeface="楷体" panose="02010609060101010101" pitchFamily="49" charset="-122"/>
              </a:rPr>
              <a:t>用户隐私保护</a:t>
            </a:r>
            <a:r>
              <a:rPr lang="en-US" altLang="zh-CN" sz="1100" i="1" u="sng" dirty="0" smtClean="0">
                <a:latin typeface="楷体" panose="02010609060101010101" pitchFamily="49" charset="-122"/>
                <a:ea typeface="楷体" panose="02010609060101010101" pitchFamily="49" charset="-122"/>
              </a:rPr>
              <a:t>)</a:t>
            </a:r>
            <a:endParaRPr lang="zh-CN" altLang="en-US" sz="1100" i="1" u="sng" dirty="0"/>
          </a:p>
        </p:txBody>
      </p:sp>
      <p:pic>
        <p:nvPicPr>
          <p:cNvPr id="3" name="图片 2"/>
          <p:cNvPicPr>
            <a:picLocks noChangeAspect="1"/>
          </p:cNvPicPr>
          <p:nvPr/>
        </p:nvPicPr>
        <p:blipFill>
          <a:blip r:embed="rId3"/>
          <a:stretch>
            <a:fillRect/>
          </a:stretch>
        </p:blipFill>
        <p:spPr>
          <a:xfrm>
            <a:off x="702575" y="3128079"/>
            <a:ext cx="2651559" cy="1572276"/>
          </a:xfrm>
          <a:prstGeom prst="rect">
            <a:avLst/>
          </a:prstGeom>
        </p:spPr>
      </p:pic>
      <p:pic>
        <p:nvPicPr>
          <p:cNvPr id="5" name="图片 4"/>
          <p:cNvPicPr>
            <a:picLocks noChangeAspect="1"/>
          </p:cNvPicPr>
          <p:nvPr/>
        </p:nvPicPr>
        <p:blipFill>
          <a:blip r:embed="rId4"/>
          <a:stretch>
            <a:fillRect/>
          </a:stretch>
        </p:blipFill>
        <p:spPr>
          <a:xfrm>
            <a:off x="646144" y="4968834"/>
            <a:ext cx="2937667" cy="1441396"/>
          </a:xfrm>
          <a:prstGeom prst="rect">
            <a:avLst/>
          </a:prstGeom>
        </p:spPr>
      </p:pic>
      <p:sp>
        <p:nvSpPr>
          <p:cNvPr id="15" name="矩形 14"/>
          <p:cNvSpPr/>
          <p:nvPr/>
        </p:nvSpPr>
        <p:spPr>
          <a:xfrm>
            <a:off x="1246790" y="4707224"/>
            <a:ext cx="1736373" cy="261610"/>
          </a:xfrm>
          <a:prstGeom prst="rect">
            <a:avLst/>
          </a:prstGeom>
        </p:spPr>
        <p:txBody>
          <a:bodyPr wrap="none">
            <a:spAutoFit/>
          </a:bodyPr>
          <a:lstStyle/>
          <a:p>
            <a:r>
              <a:rPr lang="zh-CN" altLang="en-US" sz="1100" i="1" u="sng" dirty="0" smtClean="0">
                <a:latin typeface="楷体" panose="02010609060101010101" pitchFamily="49" charset="-122"/>
                <a:ea typeface="楷体" panose="02010609060101010101" pitchFamily="49" charset="-122"/>
              </a:rPr>
              <a:t>互联网应用业务风险控制</a:t>
            </a:r>
            <a:endParaRPr lang="zh-CN" altLang="en-US" sz="1100" i="1" u="sng" dirty="0"/>
          </a:p>
        </p:txBody>
      </p:sp>
      <p:pic>
        <p:nvPicPr>
          <p:cNvPr id="16" name="图片 15"/>
          <p:cNvPicPr>
            <a:picLocks noChangeAspect="1"/>
          </p:cNvPicPr>
          <p:nvPr/>
        </p:nvPicPr>
        <p:blipFill>
          <a:blip r:embed="rId5">
            <a:clrChange>
              <a:clrFrom>
                <a:srgbClr val="FFFFFF"/>
              </a:clrFrom>
              <a:clrTo>
                <a:srgbClr val="FFFFFF">
                  <a:alpha val="0"/>
                </a:srgbClr>
              </a:clrTo>
            </a:clrChange>
          </a:blip>
          <a:stretch>
            <a:fillRect/>
          </a:stretch>
        </p:blipFill>
        <p:spPr>
          <a:xfrm>
            <a:off x="457200" y="1208930"/>
            <a:ext cx="2868687" cy="1434852"/>
          </a:xfrm>
          <a:prstGeom prst="rect">
            <a:avLst/>
          </a:prstGeom>
        </p:spPr>
      </p:pic>
    </p:spTree>
    <p:extLst>
      <p:ext uri="{BB962C8B-B14F-4D97-AF65-F5344CB8AC3E}">
        <p14:creationId xmlns:p14="http://schemas.microsoft.com/office/powerpoint/2010/main" val="26994397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9B652B7-E950-45D3-8CAA-4208928FE50B}" type="slidenum">
              <a:rPr lang="zh-CN" altLang="en-US" smtClean="0"/>
              <a:pPr>
                <a:defRPr/>
              </a:pPr>
              <a:t>23</a:t>
            </a:fld>
            <a:endParaRPr lang="en-US" altLang="zh-CN" dirty="0"/>
          </a:p>
        </p:txBody>
      </p:sp>
      <p:sp>
        <p:nvSpPr>
          <p:cNvPr id="4" name="内容占位符 2"/>
          <p:cNvSpPr txBox="1">
            <a:spLocks/>
          </p:cNvSpPr>
          <p:nvPr/>
        </p:nvSpPr>
        <p:spPr>
          <a:xfrm>
            <a:off x="800753" y="351252"/>
            <a:ext cx="7193600" cy="453650"/>
          </a:xfrm>
          <a:prstGeom prst="rect">
            <a:avLst/>
          </a:prstGeom>
        </p:spPr>
        <p:txBody>
          <a:bodyPr/>
          <a:lstStyle>
            <a:lvl1pPr marL="342900" indent="-342900" algn="l" rtl="0" fontAlgn="base">
              <a:lnSpc>
                <a:spcPct val="110000"/>
              </a:lnSpc>
              <a:spcBef>
                <a:spcPct val="20000"/>
              </a:spcBef>
              <a:spcAft>
                <a:spcPct val="20000"/>
              </a:spcAft>
              <a:buClr>
                <a:srgbClr val="D57117"/>
              </a:buClr>
              <a:buSzPct val="70000"/>
              <a:buFont typeface="Wingdings" pitchFamily="2" charset="2"/>
              <a:buChar char="n"/>
              <a:defRPr sz="2400" b="1">
                <a:solidFill>
                  <a:schemeClr val="tx1"/>
                </a:solidFill>
                <a:latin typeface="+mn-lt"/>
                <a:ea typeface="+mn-ea"/>
                <a:cs typeface="+mn-cs"/>
              </a:defRPr>
            </a:lvl1pPr>
            <a:lvl2pPr marL="742950" indent="-285750" algn="l" rtl="0" fontAlgn="base">
              <a:lnSpc>
                <a:spcPct val="110000"/>
              </a:lnSpc>
              <a:spcBef>
                <a:spcPct val="20000"/>
              </a:spcBef>
              <a:spcAft>
                <a:spcPct val="20000"/>
              </a:spcAft>
              <a:buClr>
                <a:srgbClr val="FFCC00"/>
              </a:buClr>
              <a:buSzPct val="70000"/>
              <a:buFont typeface="Wingdings" pitchFamily="2" charset="2"/>
              <a:buChar char="n"/>
              <a:defRPr sz="2000" b="1">
                <a:solidFill>
                  <a:schemeClr val="tx1"/>
                </a:solidFill>
                <a:latin typeface="+mn-lt"/>
                <a:ea typeface="+mn-ea"/>
              </a:defRPr>
            </a:lvl2pPr>
            <a:lvl3pPr marL="1143000" indent="-228600" algn="l" rtl="0" fontAlgn="base">
              <a:lnSpc>
                <a:spcPct val="110000"/>
              </a:lnSpc>
              <a:spcBef>
                <a:spcPct val="20000"/>
              </a:spcBef>
              <a:spcAft>
                <a:spcPct val="20000"/>
              </a:spcAft>
              <a:buClr>
                <a:srgbClr val="CB9BFF"/>
              </a:buClr>
              <a:buSzPct val="70000"/>
              <a:buFont typeface="Wingdings" pitchFamily="2" charset="2"/>
              <a:buChar char="n"/>
              <a:defRPr b="1">
                <a:solidFill>
                  <a:schemeClr val="tx1"/>
                </a:solidFill>
                <a:latin typeface="+mn-lt"/>
                <a:ea typeface="+mn-ea"/>
              </a:defRPr>
            </a:lvl3pPr>
            <a:lvl4pPr marL="1600200" indent="-228600" algn="l" rtl="0" fontAlgn="base">
              <a:lnSpc>
                <a:spcPct val="110000"/>
              </a:lnSpc>
              <a:spcBef>
                <a:spcPct val="20000"/>
              </a:spcBef>
              <a:spcAft>
                <a:spcPct val="20000"/>
              </a:spcAft>
              <a:buClr>
                <a:srgbClr val="66FFCC"/>
              </a:buClr>
              <a:buSzPct val="70000"/>
              <a:buFont typeface="Wingdings" pitchFamily="2" charset="2"/>
              <a:buChar char="n"/>
              <a:defRPr sz="1600" b="1">
                <a:solidFill>
                  <a:schemeClr val="tx1"/>
                </a:solidFill>
                <a:latin typeface="+mn-lt"/>
                <a:ea typeface="+mn-ea"/>
              </a:defRPr>
            </a:lvl4pPr>
            <a:lvl5pPr marL="20574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5pPr>
            <a:lvl6pPr marL="25146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6pPr>
            <a:lvl7pPr marL="29718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7pPr>
            <a:lvl8pPr marL="34290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8pPr>
            <a:lvl9pPr marL="38862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9pPr>
          </a:lstStyle>
          <a:p>
            <a:r>
              <a:rPr lang="en-US" altLang="zh-CN" sz="2100" b="0" dirty="0" smtClean="0">
                <a:latin typeface="微软雅黑" panose="020B0503020204020204" pitchFamily="34" charset="-122"/>
                <a:ea typeface="微软雅黑" panose="020B0503020204020204" pitchFamily="34" charset="-122"/>
              </a:rPr>
              <a:t>7</a:t>
            </a:r>
            <a:r>
              <a:rPr lang="zh-CN" altLang="en-US" sz="2100" b="0" dirty="0" smtClean="0">
                <a:latin typeface="微软雅黑" panose="020B0503020204020204" pitchFamily="34" charset="-122"/>
                <a:ea typeface="微软雅黑" panose="020B0503020204020204" pitchFamily="34" charset="-122"/>
              </a:rPr>
              <a:t>－互联网人力资源规划</a:t>
            </a:r>
            <a:endParaRPr lang="zh-CN" altLang="en-US" sz="2100" b="0" dirty="0">
              <a:latin typeface="微软雅黑" panose="020B0503020204020204" pitchFamily="34" charset="-122"/>
              <a:ea typeface="微软雅黑" panose="020B0503020204020204" pitchFamily="34" charset="-122"/>
            </a:endParaRPr>
          </a:p>
        </p:txBody>
      </p:sp>
      <p:sp>
        <p:nvSpPr>
          <p:cNvPr id="9" name="矩形 8"/>
          <p:cNvSpPr/>
          <p:nvPr/>
        </p:nvSpPr>
        <p:spPr>
          <a:xfrm>
            <a:off x="4712835" y="3321050"/>
            <a:ext cx="7575550" cy="338554"/>
          </a:xfrm>
          <a:prstGeom prst="rect">
            <a:avLst/>
          </a:prstGeom>
        </p:spPr>
        <p:txBody>
          <a:bodyPr wrap="square">
            <a:spAutoFit/>
          </a:bodyPr>
          <a:lstStyle/>
          <a:p>
            <a:pPr marL="742950" lvl="1" indent="-285750">
              <a:buFont typeface="Arial" panose="020B0604020202020204" pitchFamily="34" charset="0"/>
              <a:buChar char="•"/>
            </a:pPr>
            <a:r>
              <a:rPr lang="zh-CN" altLang="en-US" sz="1600" dirty="0" smtClean="0">
                <a:latin typeface="楷体" panose="02010609060101010101" pitchFamily="49" charset="-122"/>
                <a:ea typeface="楷体" panose="02010609060101010101" pitchFamily="49" charset="-122"/>
              </a:rPr>
              <a:t>此模块包括：“</a:t>
            </a:r>
            <a:endParaRPr lang="en-US" altLang="zh-CN" sz="1600" dirty="0">
              <a:latin typeface="楷体" panose="02010609060101010101" pitchFamily="49" charset="-122"/>
              <a:ea typeface="楷体" panose="02010609060101010101" pitchFamily="49"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516236739"/>
              </p:ext>
            </p:extLst>
          </p:nvPr>
        </p:nvGraphicFramePr>
        <p:xfrm>
          <a:off x="4103387" y="1133678"/>
          <a:ext cx="4713331" cy="4627966"/>
        </p:xfrm>
        <a:graphic>
          <a:graphicData uri="http://schemas.openxmlformats.org/drawingml/2006/table">
            <a:tbl>
              <a:tblPr firstRow="1" bandRow="1">
                <a:tableStyleId>{21E4AEA4-8DFA-4A89-87EB-49C32662AFE0}</a:tableStyleId>
              </a:tblPr>
              <a:tblGrid>
                <a:gridCol w="921678"/>
                <a:gridCol w="3791653"/>
              </a:tblGrid>
              <a:tr h="69583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华文楷体" panose="02010600040101010101" pitchFamily="2" charset="-122"/>
                          <a:ea typeface="华文楷体" panose="02010600040101010101" pitchFamily="2" charset="-122"/>
                        </a:rPr>
                        <a:t>IT</a:t>
                      </a:r>
                      <a:r>
                        <a:rPr lang="zh-CN" altLang="en-US" sz="1400" dirty="0" smtClean="0">
                          <a:latin typeface="华文楷体" panose="02010600040101010101" pitchFamily="2" charset="-122"/>
                          <a:ea typeface="华文楷体" panose="02010600040101010101" pitchFamily="2" charset="-122"/>
                        </a:rPr>
                        <a:t>审计的重点</a:t>
                      </a:r>
                      <a:endParaRPr lang="zh-CN" altLang="en-US" sz="1400" b="0" dirty="0" smtClean="0">
                        <a:latin typeface="华文楷体" panose="02010600040101010101" pitchFamily="2" charset="-122"/>
                        <a:ea typeface="华文楷体" panose="02010600040101010101" pitchFamily="2" charset="-122"/>
                      </a:endParaRPr>
                    </a:p>
                  </a:txBody>
                  <a:tcPr anchor="ctr" anchorCtr="1"/>
                </a:tc>
                <a:tc hMerge="1">
                  <a:txBody>
                    <a:bodyPr/>
                    <a:lstStyle/>
                    <a:p>
                      <a:pPr algn="ctr"/>
                      <a:endParaRPr lang="zh-CN" altLang="en-US" dirty="0"/>
                    </a:p>
                  </a:txBody>
                  <a:tcPr/>
                </a:tc>
              </a:tr>
              <a:tr h="14591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１、互联网业务运营组织结构</a:t>
                      </a:r>
                    </a:p>
                  </a:txBody>
                  <a:tcPr anchor="ctr"/>
                </a:tc>
                <a:tc>
                  <a:txBody>
                    <a:bodyPr/>
                    <a:lstStyle/>
                    <a:p>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互联网的</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IT</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组织，一般包括产品设计、研发测试、产品运营、基础架构运维及业务监管团队等。业务监管团队主要是开展对一个互联应用团队的业务监管（产品设计、开发和测试、运营和基础架构运维），一般基础架构运维是支持多个产品团队的。</a:t>
                      </a:r>
                      <a:endParaRPr lang="zh-CN" altLang="en-US" sz="1100" kern="1200" dirty="0">
                        <a:solidFill>
                          <a:schemeClr val="dk1"/>
                        </a:solidFill>
                        <a:latin typeface="华文楷体" panose="02010600040101010101" pitchFamily="2" charset="-122"/>
                        <a:ea typeface="华文楷体" panose="02010600040101010101" pitchFamily="2" charset="-122"/>
                        <a:cs typeface="+mn-cs"/>
                      </a:endParaRPr>
                    </a:p>
                  </a:txBody>
                  <a:tcPr anchor="ctr"/>
                </a:tc>
              </a:tr>
              <a:tr h="1285164">
                <a:tc>
                  <a:txBody>
                    <a:bodyPr/>
                    <a:lstStyle/>
                    <a:p>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2</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IT</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人力资源规划与配置</a:t>
                      </a:r>
                      <a:endParaRPr lang="zh-CN" altLang="en-US" sz="1100" kern="1200" dirty="0">
                        <a:solidFill>
                          <a:schemeClr val="dk1"/>
                        </a:solidFill>
                        <a:latin typeface="华文楷体" panose="02010600040101010101" pitchFamily="2" charset="-122"/>
                        <a:ea typeface="华文楷体" panose="02010600040101010101" pitchFamily="2" charset="-122"/>
                        <a:cs typeface="+mn-cs"/>
                      </a:endParaRPr>
                    </a:p>
                  </a:txBody>
                  <a:tcPr anchor="ctr"/>
                </a:tc>
                <a:tc>
                  <a:txBody>
                    <a:bodyPr/>
                    <a:lstStyle/>
                    <a:p>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互联网模式将更加强调人力资源（技能、工作量、效益）管理，而非传统的人事管理；人员技能更为符合，效率要求更高；规划一般会从资源结构（类型、配比）、组织结构（组织单元、管理结构）和能力结构（技能要求、岗位能力）几个方面进行全新规划，快速成型。</a:t>
                      </a:r>
                      <a:endParaRPr lang="zh-CN" altLang="en-US" sz="1100" kern="1200" dirty="0">
                        <a:solidFill>
                          <a:schemeClr val="dk1"/>
                        </a:solidFill>
                        <a:latin typeface="华文楷体" panose="02010600040101010101" pitchFamily="2" charset="-122"/>
                        <a:ea typeface="华文楷体" panose="02010600040101010101" pitchFamily="2" charset="-122"/>
                        <a:cs typeface="+mn-cs"/>
                      </a:endParaRPr>
                    </a:p>
                  </a:txBody>
                  <a:tcPr anchor="ctr"/>
                </a:tc>
              </a:tr>
              <a:tr h="1187853">
                <a:tc>
                  <a:txBody>
                    <a:bodyPr/>
                    <a:lstStyle/>
                    <a:p>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3</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IT</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绩效管理方案</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绩效驱动的业务，使得</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IT</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绩效（也就是互联网服务的市场效益）</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&gt;&gt;</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项目</a:t>
                      </a:r>
                      <a:r>
                        <a:rPr lang="en-US" altLang="zh-CN" sz="1100" kern="1200" dirty="0" smtClean="0">
                          <a:solidFill>
                            <a:schemeClr val="dk1"/>
                          </a:solidFill>
                          <a:latin typeface="华文楷体" panose="02010600040101010101" pitchFamily="2" charset="-122"/>
                          <a:ea typeface="华文楷体" panose="02010600040101010101" pitchFamily="2" charset="-122"/>
                          <a:cs typeface="+mn-cs"/>
                        </a:rPr>
                        <a:t>&gt;&gt;</a:t>
                      </a:r>
                      <a:r>
                        <a:rPr lang="zh-CN" altLang="en-US" sz="1100" kern="1200" dirty="0" smtClean="0">
                          <a:solidFill>
                            <a:schemeClr val="dk1"/>
                          </a:solidFill>
                          <a:latin typeface="华文楷体" panose="02010600040101010101" pitchFamily="2" charset="-122"/>
                          <a:ea typeface="华文楷体" panose="02010600040101010101" pitchFamily="2" charset="-122"/>
                          <a:cs typeface="+mn-cs"/>
                        </a:rPr>
                        <a:t>岗位绩效评价模式成为规则。</a:t>
                      </a:r>
                    </a:p>
                  </a:txBody>
                  <a:tcPr anchor="ctr"/>
                </a:tc>
              </a:tr>
            </a:tbl>
          </a:graphicData>
        </a:graphic>
      </p:graphicFrame>
      <p:sp>
        <p:nvSpPr>
          <p:cNvPr id="8" name="右箭头 7"/>
          <p:cNvSpPr/>
          <p:nvPr/>
        </p:nvSpPr>
        <p:spPr>
          <a:xfrm>
            <a:off x="3555018" y="3395929"/>
            <a:ext cx="548369" cy="332886"/>
          </a:xfrm>
          <a:prstGeom prst="right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600" b="1" dirty="0"/>
          </a:p>
        </p:txBody>
      </p:sp>
      <p:sp>
        <p:nvSpPr>
          <p:cNvPr id="11" name="矩形 10"/>
          <p:cNvSpPr/>
          <p:nvPr/>
        </p:nvSpPr>
        <p:spPr>
          <a:xfrm>
            <a:off x="1176257" y="955351"/>
            <a:ext cx="1877437" cy="276999"/>
          </a:xfrm>
          <a:prstGeom prst="rect">
            <a:avLst/>
          </a:prstGeom>
        </p:spPr>
        <p:txBody>
          <a:bodyPr wrap="none">
            <a:spAutoFit/>
          </a:bodyPr>
          <a:lstStyle/>
          <a:p>
            <a:r>
              <a:rPr lang="zh-CN" altLang="en-US" sz="1200" i="1" u="sng" dirty="0" smtClean="0">
                <a:latin typeface="楷体" panose="02010609060101010101" pitchFamily="49" charset="-122"/>
                <a:ea typeface="楷体" panose="02010609060101010101" pitchFamily="49" charset="-122"/>
              </a:rPr>
              <a:t>互联网应用团队组织结构</a:t>
            </a:r>
            <a:endParaRPr lang="zh-CN" altLang="en-US" sz="1200" i="1" u="sng" dirty="0"/>
          </a:p>
        </p:txBody>
      </p:sp>
      <p:sp>
        <p:nvSpPr>
          <p:cNvPr id="45" name="矩形 44"/>
          <p:cNvSpPr/>
          <p:nvPr/>
        </p:nvSpPr>
        <p:spPr>
          <a:xfrm>
            <a:off x="1176257" y="3666003"/>
            <a:ext cx="1558440" cy="261610"/>
          </a:xfrm>
          <a:prstGeom prst="rect">
            <a:avLst/>
          </a:prstGeom>
        </p:spPr>
        <p:txBody>
          <a:bodyPr wrap="none">
            <a:spAutoFit/>
          </a:bodyPr>
          <a:lstStyle/>
          <a:p>
            <a:r>
              <a:rPr lang="en-US" altLang="zh-CN" sz="1100" i="1" u="sng" dirty="0" smtClean="0"/>
              <a:t>IT</a:t>
            </a:r>
            <a:r>
              <a:rPr lang="zh-CN" altLang="en-US" sz="1100" i="1" u="sng" dirty="0" smtClean="0"/>
              <a:t>人力资源规划与配置</a:t>
            </a:r>
            <a:endParaRPr lang="zh-CN" altLang="en-US" sz="1100" i="1" u="sng" dirty="0"/>
          </a:p>
        </p:txBody>
      </p:sp>
      <p:pic>
        <p:nvPicPr>
          <p:cNvPr id="6" name="图片 5"/>
          <p:cNvPicPr>
            <a:picLocks noChangeAspect="1"/>
          </p:cNvPicPr>
          <p:nvPr/>
        </p:nvPicPr>
        <p:blipFill>
          <a:blip r:embed="rId3"/>
          <a:stretch>
            <a:fillRect/>
          </a:stretch>
        </p:blipFill>
        <p:spPr>
          <a:xfrm>
            <a:off x="363288" y="1336082"/>
            <a:ext cx="3191730" cy="1929546"/>
          </a:xfrm>
          <a:prstGeom prst="rect">
            <a:avLst/>
          </a:prstGeom>
        </p:spPr>
      </p:pic>
      <p:pic>
        <p:nvPicPr>
          <p:cNvPr id="7" name="图片 6"/>
          <p:cNvPicPr>
            <a:picLocks noChangeAspect="1"/>
          </p:cNvPicPr>
          <p:nvPr/>
        </p:nvPicPr>
        <p:blipFill>
          <a:blip r:embed="rId4"/>
          <a:stretch>
            <a:fillRect/>
          </a:stretch>
        </p:blipFill>
        <p:spPr>
          <a:xfrm>
            <a:off x="363288" y="3923694"/>
            <a:ext cx="3370512" cy="1932961"/>
          </a:xfrm>
          <a:prstGeom prst="rect">
            <a:avLst/>
          </a:prstGeom>
        </p:spPr>
      </p:pic>
    </p:spTree>
    <p:extLst>
      <p:ext uri="{BB962C8B-B14F-4D97-AF65-F5344CB8AC3E}">
        <p14:creationId xmlns:p14="http://schemas.microsoft.com/office/powerpoint/2010/main" val="3625502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bwMode="auto">
          <a:xfrm>
            <a:off x="2086785" y="1459748"/>
            <a:ext cx="3958802" cy="6334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noAutofit/>
          </a:bodyPr>
          <a:lstStyle>
            <a:lvl1pPr marL="228600" indent="-228600" algn="l" rtl="0" eaLnBrk="0" fontAlgn="base" hangingPunct="0">
              <a:lnSpc>
                <a:spcPct val="90000"/>
              </a:lnSpc>
              <a:spcBef>
                <a:spcPct val="30000"/>
              </a:spcBef>
              <a:spcAft>
                <a:spcPct val="10000"/>
              </a:spcAft>
              <a:buClr>
                <a:srgbClr val="B2B3B5"/>
              </a:buClr>
              <a:buSzPct val="75000"/>
              <a:buChar char="•"/>
              <a:defRPr sz="2800">
                <a:solidFill>
                  <a:schemeClr val="tx1"/>
                </a:solidFill>
                <a:latin typeface="+mn-lt"/>
                <a:ea typeface="+mn-ea"/>
                <a:cs typeface="+mn-cs"/>
              </a:defRPr>
            </a:lvl1pPr>
            <a:lvl2pPr marL="571500" indent="-228600" algn="l" rtl="0" eaLnBrk="0" fontAlgn="base" hangingPunct="0">
              <a:lnSpc>
                <a:spcPct val="90000"/>
              </a:lnSpc>
              <a:spcBef>
                <a:spcPct val="10000"/>
              </a:spcBef>
              <a:spcAft>
                <a:spcPct val="10000"/>
              </a:spcAft>
              <a:buClr>
                <a:srgbClr val="B2B3B5"/>
              </a:buClr>
              <a:buFont typeface="Arial" panose="020B0604020202020204" pitchFamily="34" charset="0"/>
              <a:buChar char="−"/>
              <a:defRPr sz="2400">
                <a:solidFill>
                  <a:schemeClr val="tx1"/>
                </a:solidFill>
                <a:latin typeface="+mn-lt"/>
              </a:defRPr>
            </a:lvl2pPr>
            <a:lvl3pPr marL="914400" indent="-228600" algn="l" rtl="0" eaLnBrk="0" fontAlgn="base" hangingPunct="0">
              <a:lnSpc>
                <a:spcPct val="90000"/>
              </a:lnSpc>
              <a:spcBef>
                <a:spcPct val="10000"/>
              </a:spcBef>
              <a:spcAft>
                <a:spcPct val="10000"/>
              </a:spcAft>
              <a:buClr>
                <a:srgbClr val="B2B3B5"/>
              </a:buClr>
              <a:buChar char="•"/>
              <a:defRPr sz="2000">
                <a:solidFill>
                  <a:schemeClr val="tx1"/>
                </a:solidFill>
                <a:latin typeface="+mn-lt"/>
              </a:defRPr>
            </a:lvl3pPr>
            <a:lvl4pPr marL="1257300" indent="-228600" algn="l" rtl="0" eaLnBrk="0" fontAlgn="base" hangingPunct="0">
              <a:lnSpc>
                <a:spcPct val="90000"/>
              </a:lnSpc>
              <a:spcBef>
                <a:spcPct val="10000"/>
              </a:spcBef>
              <a:spcAft>
                <a:spcPct val="10000"/>
              </a:spcAft>
              <a:buClr>
                <a:srgbClr val="B2B3B5"/>
              </a:buClr>
              <a:buFont typeface="Arial" panose="020B0604020202020204" pitchFamily="34" charset="0"/>
              <a:buChar char="−"/>
              <a:defRPr sz="2000">
                <a:solidFill>
                  <a:schemeClr val="tx1"/>
                </a:solidFill>
                <a:latin typeface="+mn-lt"/>
              </a:defRPr>
            </a:lvl4pPr>
            <a:lvl5pPr marL="1600200" indent="-228600" algn="l" rtl="0" eaLnBrk="0" fontAlgn="base" hangingPunct="0">
              <a:lnSpc>
                <a:spcPct val="90000"/>
              </a:lnSpc>
              <a:spcBef>
                <a:spcPct val="10000"/>
              </a:spcBef>
              <a:spcAft>
                <a:spcPct val="10000"/>
              </a:spcAft>
              <a:buClr>
                <a:srgbClr val="B2B3B5"/>
              </a:buClr>
              <a:buChar char="•"/>
              <a:defRPr sz="2000">
                <a:solidFill>
                  <a:schemeClr val="tx1"/>
                </a:solidFill>
                <a:latin typeface="+mn-lt"/>
              </a:defRPr>
            </a:lvl5pPr>
            <a:lvl6pPr marL="2057400" indent="-228600" algn="l" rtl="0" fontAlgn="base">
              <a:lnSpc>
                <a:spcPct val="90000"/>
              </a:lnSpc>
              <a:spcBef>
                <a:spcPct val="10000"/>
              </a:spcBef>
              <a:spcAft>
                <a:spcPct val="10000"/>
              </a:spcAft>
              <a:buClr>
                <a:srgbClr val="B2B3B5"/>
              </a:buClr>
              <a:buChar char="•"/>
              <a:defRPr sz="2000">
                <a:solidFill>
                  <a:schemeClr val="tx1"/>
                </a:solidFill>
                <a:latin typeface="+mn-lt"/>
              </a:defRPr>
            </a:lvl6pPr>
            <a:lvl7pPr marL="2514600" indent="-228600" algn="l" rtl="0" fontAlgn="base">
              <a:lnSpc>
                <a:spcPct val="90000"/>
              </a:lnSpc>
              <a:spcBef>
                <a:spcPct val="10000"/>
              </a:spcBef>
              <a:spcAft>
                <a:spcPct val="10000"/>
              </a:spcAft>
              <a:buClr>
                <a:srgbClr val="B2B3B5"/>
              </a:buClr>
              <a:buChar char="•"/>
              <a:defRPr sz="2000">
                <a:solidFill>
                  <a:schemeClr val="tx1"/>
                </a:solidFill>
                <a:latin typeface="+mn-lt"/>
              </a:defRPr>
            </a:lvl7pPr>
            <a:lvl8pPr marL="2971800" indent="-228600" algn="l" rtl="0" fontAlgn="base">
              <a:lnSpc>
                <a:spcPct val="90000"/>
              </a:lnSpc>
              <a:spcBef>
                <a:spcPct val="10000"/>
              </a:spcBef>
              <a:spcAft>
                <a:spcPct val="10000"/>
              </a:spcAft>
              <a:buClr>
                <a:srgbClr val="B2B3B5"/>
              </a:buClr>
              <a:buChar char="•"/>
              <a:defRPr sz="2000">
                <a:solidFill>
                  <a:schemeClr val="tx1"/>
                </a:solidFill>
                <a:latin typeface="+mn-lt"/>
              </a:defRPr>
            </a:lvl8pPr>
            <a:lvl9pPr marL="3429000" indent="-228600" algn="l" rtl="0" fontAlgn="base">
              <a:lnSpc>
                <a:spcPct val="90000"/>
              </a:lnSpc>
              <a:spcBef>
                <a:spcPct val="10000"/>
              </a:spcBef>
              <a:spcAft>
                <a:spcPct val="10000"/>
              </a:spcAft>
              <a:buClr>
                <a:srgbClr val="B2B3B5"/>
              </a:buClr>
              <a:buChar char="•"/>
              <a:defRPr sz="2000">
                <a:solidFill>
                  <a:schemeClr val="tx1"/>
                </a:solidFill>
                <a:latin typeface="+mn-lt"/>
              </a:defRPr>
            </a:lvl9pPr>
          </a:lstStyle>
          <a:p>
            <a:pPr marL="0" indent="0" algn="ctr">
              <a:buNone/>
            </a:pPr>
            <a:r>
              <a:rPr lang="zh-CN" altLang="en-US" sz="3200" b="1" dirty="0">
                <a:latin typeface="微软雅黑" pitchFamily="34" charset="-122"/>
                <a:ea typeface="微软雅黑" pitchFamily="34" charset="-122"/>
              </a:rPr>
              <a:t>问题与</a:t>
            </a:r>
            <a:r>
              <a:rPr lang="zh-CN" altLang="en-US" sz="3200" b="1" dirty="0" smtClean="0">
                <a:latin typeface="微软雅黑" pitchFamily="34" charset="-122"/>
                <a:ea typeface="微软雅黑" pitchFamily="34" charset="-122"/>
              </a:rPr>
              <a:t>交流</a:t>
            </a:r>
            <a:endParaRPr lang="en-US" altLang="zh-CN" sz="3200" b="1" dirty="0" smtClean="0">
              <a:latin typeface="微软雅黑" pitchFamily="34" charset="-122"/>
              <a:ea typeface="微软雅黑" pitchFamily="34" charset="-122"/>
            </a:endParaRPr>
          </a:p>
          <a:p>
            <a:pPr marL="0" indent="0" algn="ctr">
              <a:buNone/>
            </a:pPr>
            <a:endParaRPr lang="en-US" altLang="zh-CN" sz="3200" b="1" dirty="0">
              <a:latin typeface="微软雅黑" pitchFamily="34" charset="-122"/>
              <a:ea typeface="微软雅黑" pitchFamily="34" charset="-122"/>
            </a:endParaRPr>
          </a:p>
          <a:p>
            <a:pPr marL="0" indent="0">
              <a:buNone/>
            </a:pPr>
            <a:r>
              <a:rPr lang="en-US" altLang="zh-CN" sz="2400" b="1" dirty="0">
                <a:latin typeface="微软雅黑" pitchFamily="34" charset="-122"/>
                <a:ea typeface="微软雅黑" pitchFamily="34" charset="-122"/>
              </a:rPr>
              <a:t>chenwei@gooann.com</a:t>
            </a:r>
          </a:p>
        </p:txBody>
      </p:sp>
      <p:pic>
        <p:nvPicPr>
          <p:cNvPr id="4" name="Picture 3" descr="keji2_31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426856" y="3875208"/>
            <a:ext cx="1741997" cy="1674733"/>
          </a:xfrm>
          <a:prstGeom prst="rect">
            <a:avLst/>
          </a:prstGeom>
          <a:noFill/>
          <a:ln w="9525">
            <a:noFill/>
            <a:miter lim="800000"/>
            <a:headEnd/>
            <a:tailEnd/>
          </a:ln>
        </p:spPr>
      </p:pic>
    </p:spTree>
    <p:extLst>
      <p:ext uri="{BB962C8B-B14F-4D97-AF65-F5344CB8AC3E}">
        <p14:creationId xmlns:p14="http://schemas.microsoft.com/office/powerpoint/2010/main" val="384155408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stretch>
            <a:fillRect/>
          </a:stretch>
        </p:blipFill>
        <p:spPr>
          <a:xfrm>
            <a:off x="1143001" y="1739892"/>
            <a:ext cx="6858000" cy="3850481"/>
          </a:xfrm>
          <a:prstGeom prst="rect">
            <a:avLst/>
          </a:prstGeom>
        </p:spPr>
      </p:pic>
      <p:sp>
        <p:nvSpPr>
          <p:cNvPr id="4" name="TextBox 3"/>
          <p:cNvSpPr txBox="1"/>
          <p:nvPr/>
        </p:nvSpPr>
        <p:spPr>
          <a:xfrm>
            <a:off x="1571604" y="3176512"/>
            <a:ext cx="1821669" cy="352167"/>
          </a:xfrm>
          <a:prstGeom prst="rect">
            <a:avLst/>
          </a:prstGeom>
          <a:noFill/>
        </p:spPr>
        <p:txBody>
          <a:bodyPr wrap="square" lIns="65933" tIns="32966" rIns="65933" bIns="32966" rtlCol="0">
            <a:spAutoFit/>
          </a:bodyPr>
          <a:lstStyle/>
          <a:p>
            <a:r>
              <a:rPr lang="zh-CN" altLang="en-US" sz="1856" b="1" dirty="0">
                <a:solidFill>
                  <a:srgbClr val="EE7800"/>
                </a:solidFill>
                <a:latin typeface="微软雅黑" pitchFamily="34" charset="-122"/>
                <a:ea typeface="微软雅黑" pitchFamily="34" charset="-122"/>
              </a:rPr>
              <a:t>谷安天下</a:t>
            </a:r>
          </a:p>
        </p:txBody>
      </p:sp>
      <p:sp>
        <p:nvSpPr>
          <p:cNvPr id="5" name="TextBox 4"/>
          <p:cNvSpPr txBox="1"/>
          <p:nvPr/>
        </p:nvSpPr>
        <p:spPr>
          <a:xfrm>
            <a:off x="1590615" y="3570470"/>
            <a:ext cx="4018388" cy="213667"/>
          </a:xfrm>
          <a:prstGeom prst="rect">
            <a:avLst/>
          </a:prstGeom>
          <a:noFill/>
        </p:spPr>
        <p:txBody>
          <a:bodyPr wrap="square" lIns="65933" tIns="32966" rIns="65933" bIns="32966" rtlCol="0">
            <a:spAutoFit/>
          </a:bodyPr>
          <a:lstStyle/>
          <a:p>
            <a:r>
              <a:rPr lang="en-US" altLang="zh-CN" sz="956" dirty="0">
                <a:solidFill>
                  <a:srgbClr val="EE7800"/>
                </a:solidFill>
                <a:latin typeface="微软雅黑" pitchFamily="34" charset="-122"/>
                <a:ea typeface="微软雅黑" pitchFamily="34" charset="-122"/>
              </a:rPr>
              <a:t>IT</a:t>
            </a:r>
            <a:r>
              <a:rPr lang="zh-CN" altLang="en-US" sz="956" dirty="0">
                <a:solidFill>
                  <a:srgbClr val="EE7800"/>
                </a:solidFill>
                <a:latin typeface="微软雅黑" pitchFamily="34" charset="-122"/>
                <a:ea typeface="微软雅黑" pitchFamily="34" charset="-122"/>
              </a:rPr>
              <a:t>管理咨询与审计业务线</a:t>
            </a:r>
          </a:p>
        </p:txBody>
      </p:sp>
      <p:sp>
        <p:nvSpPr>
          <p:cNvPr id="6" name="TextBox 5"/>
          <p:cNvSpPr txBox="1"/>
          <p:nvPr/>
        </p:nvSpPr>
        <p:spPr>
          <a:xfrm>
            <a:off x="1571605" y="3855633"/>
            <a:ext cx="321471" cy="507851"/>
          </a:xfrm>
          <a:prstGeom prst="rect">
            <a:avLst/>
          </a:prstGeom>
          <a:noFill/>
        </p:spPr>
        <p:txBody>
          <a:bodyPr wrap="square" lIns="65933" tIns="32966" rIns="65933" bIns="32966" rtlCol="0">
            <a:spAutoFit/>
          </a:bodyPr>
          <a:lstStyle/>
          <a:p>
            <a:r>
              <a:rPr lang="en-US" altLang="zh-CN" sz="956" b="1" dirty="0">
                <a:solidFill>
                  <a:srgbClr val="EE7800"/>
                </a:solidFill>
                <a:latin typeface="微软雅黑" pitchFamily="34" charset="-122"/>
                <a:ea typeface="微软雅黑" pitchFamily="34" charset="-122"/>
              </a:rPr>
              <a:t>T</a:t>
            </a:r>
          </a:p>
          <a:p>
            <a:r>
              <a:rPr lang="en-US" altLang="zh-CN" sz="956" b="1" dirty="0">
                <a:solidFill>
                  <a:srgbClr val="EE7800"/>
                </a:solidFill>
                <a:latin typeface="微软雅黑" pitchFamily="34" charset="-122"/>
                <a:ea typeface="微软雅黑" pitchFamily="34" charset="-122"/>
              </a:rPr>
              <a:t>F</a:t>
            </a:r>
          </a:p>
          <a:p>
            <a:r>
              <a:rPr lang="en-US" altLang="zh-CN" sz="956" b="1" dirty="0">
                <a:solidFill>
                  <a:srgbClr val="EE7800"/>
                </a:solidFill>
                <a:latin typeface="微软雅黑" pitchFamily="34" charset="-122"/>
                <a:ea typeface="微软雅黑" pitchFamily="34" charset="-122"/>
              </a:rPr>
              <a:t>E</a:t>
            </a:r>
            <a:endParaRPr lang="zh-CN" altLang="en-US" sz="956" b="1" dirty="0">
              <a:solidFill>
                <a:srgbClr val="EE7800"/>
              </a:solidFill>
              <a:latin typeface="微软雅黑" pitchFamily="34" charset="-122"/>
              <a:ea typeface="微软雅黑" pitchFamily="34" charset="-122"/>
            </a:endParaRPr>
          </a:p>
        </p:txBody>
      </p:sp>
      <p:sp>
        <p:nvSpPr>
          <p:cNvPr id="7" name="TextBox 6"/>
          <p:cNvSpPr txBox="1"/>
          <p:nvPr/>
        </p:nvSpPr>
        <p:spPr>
          <a:xfrm>
            <a:off x="1785919" y="3858398"/>
            <a:ext cx="2786082" cy="507851"/>
          </a:xfrm>
          <a:prstGeom prst="rect">
            <a:avLst/>
          </a:prstGeom>
          <a:noFill/>
        </p:spPr>
        <p:txBody>
          <a:bodyPr wrap="square" lIns="65933" tIns="32966" rIns="65933" bIns="32966" rtlCol="0">
            <a:spAutoFit/>
          </a:bodyPr>
          <a:lstStyle/>
          <a:p>
            <a:r>
              <a:rPr lang="en-US" altLang="zh-CN" sz="956" dirty="0">
                <a:latin typeface="微软雅黑" pitchFamily="34" charset="-122"/>
                <a:ea typeface="微软雅黑" pitchFamily="34" charset="-122"/>
              </a:rPr>
              <a:t>+86 01 51626887</a:t>
            </a:r>
          </a:p>
          <a:p>
            <a:r>
              <a:rPr lang="en-US" altLang="zh-CN" sz="956" dirty="0">
                <a:latin typeface="微软雅黑" pitchFamily="34" charset="-122"/>
                <a:ea typeface="微软雅黑" pitchFamily="34" charset="-122"/>
              </a:rPr>
              <a:t>+86 01 51626887-816</a:t>
            </a:r>
          </a:p>
          <a:p>
            <a:r>
              <a:rPr lang="en-US" altLang="zh-CN" sz="956" dirty="0">
                <a:latin typeface="微软雅黑" pitchFamily="34" charset="-122"/>
                <a:ea typeface="微软雅黑" pitchFamily="34" charset="-122"/>
              </a:rPr>
              <a:t>market@gooann.com</a:t>
            </a:r>
            <a:endParaRPr lang="zh-CN" altLang="en-US" sz="956" dirty="0">
              <a:latin typeface="微软雅黑" pitchFamily="34" charset="-122"/>
              <a:ea typeface="微软雅黑" pitchFamily="34" charset="-122"/>
            </a:endParaRPr>
          </a:p>
        </p:txBody>
      </p:sp>
      <p:sp>
        <p:nvSpPr>
          <p:cNvPr id="8" name="TextBox 7"/>
          <p:cNvSpPr txBox="1"/>
          <p:nvPr/>
        </p:nvSpPr>
        <p:spPr>
          <a:xfrm>
            <a:off x="1571604" y="4418059"/>
            <a:ext cx="6265220" cy="309078"/>
          </a:xfrm>
          <a:prstGeom prst="rect">
            <a:avLst/>
          </a:prstGeom>
          <a:noFill/>
        </p:spPr>
        <p:txBody>
          <a:bodyPr wrap="square" lIns="65933" tIns="32966" rIns="65933" bIns="32966" rtlCol="0">
            <a:spAutoFit/>
          </a:bodyPr>
          <a:lstStyle/>
          <a:p>
            <a:r>
              <a:rPr lang="en-US" altLang="zh-CN" sz="788" dirty="0">
                <a:latin typeface="微软雅黑" pitchFamily="34" charset="-122"/>
                <a:ea typeface="微软雅黑" pitchFamily="34" charset="-122"/>
              </a:rPr>
              <a:t>A-806.DigITal Tower,No.2,South Street  ZhongGuanCun,</a:t>
            </a:r>
          </a:p>
          <a:p>
            <a:r>
              <a:rPr lang="en-US" altLang="zh-CN" sz="788" dirty="0">
                <a:latin typeface="微软雅黑" pitchFamily="34" charset="-122"/>
                <a:ea typeface="微软雅黑" pitchFamily="34" charset="-122"/>
              </a:rPr>
              <a:t>Haidian District,Beijing</a:t>
            </a:r>
            <a:endParaRPr lang="zh-CN" altLang="en-US" sz="788" dirty="0">
              <a:latin typeface="微软雅黑" pitchFamily="34" charset="-122"/>
              <a:ea typeface="微软雅黑" pitchFamily="34" charset="-122"/>
            </a:endParaRPr>
          </a:p>
        </p:txBody>
      </p:sp>
      <p:sp>
        <p:nvSpPr>
          <p:cNvPr id="9" name="TextBox 8"/>
          <p:cNvSpPr txBox="1"/>
          <p:nvPr/>
        </p:nvSpPr>
        <p:spPr>
          <a:xfrm>
            <a:off x="1571604" y="4699274"/>
            <a:ext cx="3643338" cy="187828"/>
          </a:xfrm>
          <a:prstGeom prst="rect">
            <a:avLst/>
          </a:prstGeom>
          <a:noFill/>
        </p:spPr>
        <p:txBody>
          <a:bodyPr wrap="square" lIns="65933" tIns="32966" rIns="65933" bIns="32966" rtlCol="0">
            <a:spAutoFit/>
          </a:bodyPr>
          <a:lstStyle/>
          <a:p>
            <a:r>
              <a:rPr lang="zh-CN" altLang="en-US" sz="788" dirty="0">
                <a:latin typeface="微软雅黑" pitchFamily="34" charset="-122"/>
                <a:ea typeface="微软雅黑" pitchFamily="34" charset="-122"/>
              </a:rPr>
              <a:t>北京海淀区中关村南大街</a:t>
            </a:r>
            <a:r>
              <a:rPr lang="en-US" altLang="zh-CN" sz="788" dirty="0">
                <a:latin typeface="微软雅黑" pitchFamily="34" charset="-122"/>
                <a:ea typeface="微软雅黑" pitchFamily="34" charset="-122"/>
              </a:rPr>
              <a:t>2</a:t>
            </a:r>
            <a:r>
              <a:rPr lang="zh-CN" altLang="en-US" sz="788" dirty="0">
                <a:latin typeface="微软雅黑" pitchFamily="34" charset="-122"/>
                <a:ea typeface="微软雅黑" pitchFamily="34" charset="-122"/>
              </a:rPr>
              <a:t>号数码大厦</a:t>
            </a:r>
            <a:r>
              <a:rPr lang="en-US" altLang="zh-CN" sz="788" dirty="0">
                <a:latin typeface="微软雅黑" pitchFamily="34" charset="-122"/>
                <a:ea typeface="微软雅黑" pitchFamily="34" charset="-122"/>
              </a:rPr>
              <a:t>A</a:t>
            </a:r>
            <a:r>
              <a:rPr lang="zh-CN" altLang="en-US" sz="788" dirty="0">
                <a:latin typeface="微软雅黑" pitchFamily="34" charset="-122"/>
                <a:ea typeface="微软雅黑" pitchFamily="34" charset="-122"/>
              </a:rPr>
              <a:t>座</a:t>
            </a:r>
            <a:r>
              <a:rPr lang="en-US" altLang="zh-CN" sz="788" dirty="0">
                <a:latin typeface="微软雅黑" pitchFamily="34" charset="-122"/>
                <a:ea typeface="微软雅黑" pitchFamily="34" charset="-122"/>
              </a:rPr>
              <a:t>806</a:t>
            </a:r>
            <a:endParaRPr lang="zh-CN" altLang="en-US" sz="788" dirty="0">
              <a:latin typeface="微软雅黑" pitchFamily="34" charset="-122"/>
              <a:ea typeface="微软雅黑" pitchFamily="34" charset="-122"/>
            </a:endParaRPr>
          </a:p>
        </p:txBody>
      </p:sp>
      <p:sp>
        <p:nvSpPr>
          <p:cNvPr id="10" name="矩形 9"/>
          <p:cNvSpPr/>
          <p:nvPr/>
        </p:nvSpPr>
        <p:spPr>
          <a:xfrm>
            <a:off x="1571606" y="4870335"/>
            <a:ext cx="884963" cy="187828"/>
          </a:xfrm>
          <a:prstGeom prst="rect">
            <a:avLst/>
          </a:prstGeom>
        </p:spPr>
        <p:txBody>
          <a:bodyPr wrap="none" lIns="65933" tIns="32966" rIns="65933" bIns="32966">
            <a:spAutoFit/>
          </a:bodyPr>
          <a:lstStyle/>
          <a:p>
            <a:r>
              <a:rPr lang="en-US" altLang="zh-CN" sz="788" dirty="0">
                <a:solidFill>
                  <a:srgbClr val="EE7800"/>
                </a:solidFill>
              </a:rPr>
              <a:t>www.gooann.com</a:t>
            </a:r>
            <a:endParaRPr lang="zh-CN" altLang="en-US" sz="788" dirty="0">
              <a:solidFill>
                <a:srgbClr val="EE7800"/>
              </a:solidFill>
            </a:endParaRPr>
          </a:p>
        </p:txBody>
      </p:sp>
      <p:cxnSp>
        <p:nvCxnSpPr>
          <p:cNvPr id="11" name="直接连接符 10"/>
          <p:cNvCxnSpPr/>
          <p:nvPr/>
        </p:nvCxnSpPr>
        <p:spPr>
          <a:xfrm>
            <a:off x="1625183" y="4377887"/>
            <a:ext cx="107157" cy="89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625183" y="3815459"/>
            <a:ext cx="107157" cy="89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9205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1057607" y="1838935"/>
            <a:ext cx="7214957" cy="164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1pPr>
            <a:lvl2pPr marL="4556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2pPr>
            <a:lvl3pPr marL="9128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3pPr>
            <a:lvl4pPr marL="13700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4pPr>
            <a:lvl5pPr marL="18272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6pPr>
            <a:lvl7pPr marL="27432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7pPr>
            <a:lvl8pPr marL="32004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8pPr>
            <a:lvl9pPr marL="36576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9pPr>
          </a:lstStyle>
          <a:p>
            <a:pPr marL="285750" indent="-285750" algn="just" eaLnBrk="1" hangingPunct="1">
              <a:lnSpc>
                <a:spcPct val="121000"/>
              </a:lnSpc>
              <a:spcBef>
                <a:spcPts val="450"/>
              </a:spcBef>
              <a:buClr>
                <a:srgbClr val="FFC000"/>
              </a:buClr>
              <a:buSzPct val="70000"/>
              <a:buFont typeface="Wingdings" panose="05000000000000000000" pitchFamily="2" charset="2"/>
              <a:buChar char="n"/>
            </a:pPr>
            <a:r>
              <a:rPr lang="en-US" altLang="zh-CN" sz="1600" dirty="0" smtClean="0">
                <a:latin typeface="华文楷体" panose="02010600040101010101" pitchFamily="2" charset="-122"/>
                <a:ea typeface="华文楷体" panose="02010600040101010101" pitchFamily="2" charset="-122"/>
              </a:rPr>
              <a:t>2015</a:t>
            </a:r>
            <a:r>
              <a:rPr lang="zh-CN" altLang="zh-CN" sz="1600" dirty="0" smtClean="0">
                <a:latin typeface="华文楷体" panose="02010600040101010101" pitchFamily="2" charset="-122"/>
                <a:ea typeface="华文楷体" panose="02010600040101010101" pitchFamily="2" charset="-122"/>
              </a:rPr>
              <a:t>年</a:t>
            </a:r>
            <a:r>
              <a:rPr lang="en-US" altLang="zh-CN" sz="1600" dirty="0" smtClean="0">
                <a:latin typeface="华文楷体" panose="02010600040101010101" pitchFamily="2" charset="-122"/>
                <a:ea typeface="华文楷体" panose="02010600040101010101" pitchFamily="2" charset="-122"/>
              </a:rPr>
              <a:t>7</a:t>
            </a:r>
            <a:r>
              <a:rPr lang="zh-CN" altLang="zh-CN" sz="1600" dirty="0" smtClean="0">
                <a:latin typeface="华文楷体" panose="02010600040101010101" pitchFamily="2" charset="-122"/>
                <a:ea typeface="华文楷体" panose="02010600040101010101" pitchFamily="2" charset="-122"/>
              </a:rPr>
              <a:t>月</a:t>
            </a:r>
            <a:r>
              <a:rPr lang="en-US" altLang="zh-CN" sz="1600" dirty="0" smtClean="0">
                <a:latin typeface="华文楷体" panose="02010600040101010101" pitchFamily="2" charset="-122"/>
                <a:ea typeface="华文楷体" panose="02010600040101010101" pitchFamily="2" charset="-122"/>
              </a:rPr>
              <a:t>4</a:t>
            </a:r>
            <a:r>
              <a:rPr lang="zh-CN" altLang="zh-CN" sz="1600" dirty="0">
                <a:latin typeface="华文楷体" panose="02010600040101010101" pitchFamily="2" charset="-122"/>
                <a:ea typeface="华文楷体" panose="02010600040101010101" pitchFamily="2" charset="-122"/>
              </a:rPr>
              <a:t>日经李克强总理签批，国务院发</a:t>
            </a:r>
            <a:r>
              <a:rPr lang="zh-CN" altLang="en-US" sz="1600" dirty="0">
                <a:latin typeface="华文楷体" panose="02010600040101010101" pitchFamily="2" charset="-122"/>
                <a:ea typeface="华文楷体" panose="02010600040101010101" pitchFamily="2" charset="-122"/>
              </a:rPr>
              <a:t>布</a:t>
            </a:r>
            <a:r>
              <a:rPr lang="zh-CN" altLang="zh-CN" sz="1600" dirty="0">
                <a:latin typeface="华文楷体" panose="02010600040101010101" pitchFamily="2" charset="-122"/>
                <a:ea typeface="华文楷体" panose="02010600040101010101" pitchFamily="2" charset="-122"/>
              </a:rPr>
              <a:t>《关于积极推进</a:t>
            </a:r>
            <a:r>
              <a:rPr lang="en-US" altLang="zh-CN" sz="1600" dirty="0">
                <a:latin typeface="华文楷体" panose="02010600040101010101" pitchFamily="2" charset="-122"/>
                <a:ea typeface="华文楷体" panose="02010600040101010101" pitchFamily="2" charset="-122"/>
              </a:rPr>
              <a:t>“</a:t>
            </a:r>
            <a:r>
              <a:rPr lang="zh-CN" altLang="zh-CN" sz="1600" dirty="0">
                <a:latin typeface="华文楷体" panose="02010600040101010101" pitchFamily="2" charset="-122"/>
                <a:ea typeface="华文楷体" panose="02010600040101010101" pitchFamily="2" charset="-122"/>
              </a:rPr>
              <a:t>互联网</a:t>
            </a:r>
            <a:r>
              <a:rPr lang="en-US" altLang="zh-CN" sz="1600" dirty="0">
                <a:latin typeface="华文楷体" panose="02010600040101010101" pitchFamily="2" charset="-122"/>
                <a:ea typeface="华文楷体" panose="02010600040101010101" pitchFamily="2" charset="-122"/>
              </a:rPr>
              <a:t>+”</a:t>
            </a:r>
            <a:r>
              <a:rPr lang="zh-CN" altLang="zh-CN" sz="1600" dirty="0">
                <a:latin typeface="华文楷体" panose="02010600040101010101" pitchFamily="2" charset="-122"/>
                <a:ea typeface="华文楷体" panose="02010600040101010101" pitchFamily="2" charset="-122"/>
              </a:rPr>
              <a:t>行动的指导意见》</a:t>
            </a:r>
            <a:r>
              <a:rPr lang="zh-CN" altLang="en-US" sz="1600" dirty="0">
                <a:latin typeface="华文楷体" panose="02010600040101010101" pitchFamily="2" charset="-122"/>
                <a:ea typeface="华文楷体" panose="02010600040101010101" pitchFamily="2" charset="-122"/>
              </a:rPr>
              <a:t>，</a:t>
            </a:r>
            <a:r>
              <a:rPr lang="zh-CN" altLang="zh-CN" sz="1600" dirty="0">
                <a:latin typeface="华文楷体" panose="02010600040101010101" pitchFamily="2" charset="-122"/>
                <a:ea typeface="华文楷体" panose="02010600040101010101" pitchFamily="2" charset="-122"/>
              </a:rPr>
              <a:t>明确</a:t>
            </a:r>
            <a:r>
              <a:rPr lang="zh-CN" altLang="en-US" sz="1600" dirty="0">
                <a:latin typeface="华文楷体" panose="02010600040101010101" pitchFamily="2" charset="-122"/>
                <a:ea typeface="华文楷体" panose="02010600040101010101" pitchFamily="2" charset="-122"/>
              </a:rPr>
              <a:t>了</a:t>
            </a:r>
            <a:r>
              <a:rPr lang="zh-CN" altLang="zh-CN" sz="1600" dirty="0">
                <a:latin typeface="华文楷体" panose="02010600040101010101" pitchFamily="2" charset="-122"/>
                <a:ea typeface="华文楷体" panose="02010600040101010101" pitchFamily="2" charset="-122"/>
              </a:rPr>
              <a:t>未来三年以及十年的</a:t>
            </a:r>
            <a:r>
              <a:rPr lang="en-US" altLang="zh-CN" sz="1600" dirty="0">
                <a:latin typeface="华文楷体" panose="02010600040101010101" pitchFamily="2" charset="-122"/>
                <a:ea typeface="华文楷体" panose="02010600040101010101" pitchFamily="2" charset="-122"/>
              </a:rPr>
              <a:t>“</a:t>
            </a:r>
            <a:r>
              <a:rPr lang="zh-CN" altLang="zh-CN" sz="1600" dirty="0">
                <a:latin typeface="华文楷体" panose="02010600040101010101" pitchFamily="2" charset="-122"/>
                <a:ea typeface="华文楷体" panose="02010600040101010101" pitchFamily="2" charset="-122"/>
              </a:rPr>
              <a:t>互联网＋</a:t>
            </a:r>
            <a:r>
              <a:rPr lang="en-US" altLang="zh-CN" sz="1600" dirty="0">
                <a:latin typeface="华文楷体" panose="02010600040101010101" pitchFamily="2" charset="-122"/>
                <a:ea typeface="华文楷体" panose="02010600040101010101" pitchFamily="2" charset="-122"/>
              </a:rPr>
              <a:t>”</a:t>
            </a:r>
            <a:r>
              <a:rPr lang="zh-CN" altLang="zh-CN" sz="1600" dirty="0">
                <a:latin typeface="华文楷体" panose="02010600040101010101" pitchFamily="2" charset="-122"/>
                <a:ea typeface="华文楷体" panose="02010600040101010101" pitchFamily="2" charset="-122"/>
              </a:rPr>
              <a:t>发展目标</a:t>
            </a:r>
            <a:r>
              <a:rPr lang="zh-CN" altLang="en-US" sz="1600" dirty="0">
                <a:latin typeface="华文楷体" panose="02010600040101010101" pitchFamily="2" charset="-122"/>
                <a:ea typeface="华文楷体" panose="02010600040101010101" pitchFamily="2" charset="-122"/>
              </a:rPr>
              <a:t>，部署了</a:t>
            </a:r>
            <a:r>
              <a:rPr lang="en-US" altLang="zh-CN" sz="1600" dirty="0">
                <a:latin typeface="华文楷体" panose="02010600040101010101" pitchFamily="2" charset="-122"/>
                <a:ea typeface="华文楷体" panose="02010600040101010101" pitchFamily="2" charset="-122"/>
              </a:rPr>
              <a:t>11</a:t>
            </a:r>
            <a:r>
              <a:rPr lang="zh-CN" altLang="zh-CN" sz="1600" dirty="0">
                <a:latin typeface="华文楷体" panose="02010600040101010101" pitchFamily="2" charset="-122"/>
                <a:ea typeface="华文楷体" panose="02010600040101010101" pitchFamily="2" charset="-122"/>
              </a:rPr>
              <a:t>项重点行动</a:t>
            </a:r>
            <a:r>
              <a:rPr lang="zh-CN" altLang="en-US" sz="1600" dirty="0">
                <a:latin typeface="华文楷体" panose="02010600040101010101" pitchFamily="2" charset="-122"/>
                <a:ea typeface="华文楷体" panose="02010600040101010101" pitchFamily="2" charset="-122"/>
              </a:rPr>
              <a:t>。</a:t>
            </a:r>
            <a:endParaRPr lang="en-US" altLang="zh-CN" sz="1600" dirty="0">
              <a:latin typeface="华文楷体" panose="02010600040101010101" pitchFamily="2" charset="-122"/>
              <a:ea typeface="华文楷体" panose="02010600040101010101" pitchFamily="2" charset="-122"/>
            </a:endParaRPr>
          </a:p>
          <a:p>
            <a:pPr marL="285750" indent="-285750" algn="just" eaLnBrk="1" hangingPunct="1">
              <a:lnSpc>
                <a:spcPct val="121000"/>
              </a:lnSpc>
              <a:spcBef>
                <a:spcPts val="450"/>
              </a:spcBef>
              <a:buClr>
                <a:srgbClr val="FFC000"/>
              </a:buClr>
              <a:buSzPct val="70000"/>
              <a:buFont typeface="Wingdings" panose="05000000000000000000" pitchFamily="2" charset="2"/>
              <a:buChar char="n"/>
            </a:pPr>
            <a:r>
              <a:rPr lang="zh-CN" altLang="en-US" sz="1600" dirty="0">
                <a:latin typeface="华文楷体" panose="02010600040101010101" pitchFamily="2" charset="-122"/>
                <a:ea typeface="华文楷体" panose="02010600040101010101" pitchFamily="2" charset="-122"/>
              </a:rPr>
              <a:t> “互联网</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”成为与“一带一路”、 “中国制造</a:t>
            </a:r>
            <a:r>
              <a:rPr lang="en-US" altLang="zh-CN" sz="1600" dirty="0">
                <a:latin typeface="华文楷体" panose="02010600040101010101" pitchFamily="2" charset="-122"/>
                <a:ea typeface="华文楷体" panose="02010600040101010101" pitchFamily="2" charset="-122"/>
              </a:rPr>
              <a:t>2025”</a:t>
            </a:r>
            <a:r>
              <a:rPr lang="zh-CN" altLang="en-US" sz="1600" dirty="0">
                <a:latin typeface="华文楷体" panose="02010600040101010101" pitchFamily="2" charset="-122"/>
                <a:ea typeface="华文楷体" panose="02010600040101010101" pitchFamily="2" charset="-122"/>
              </a:rPr>
              <a:t>、 “大众创业、万众创新”同等重要的</a:t>
            </a:r>
            <a:r>
              <a:rPr lang="zh-CN" altLang="en-US" sz="1600" dirty="0" smtClean="0">
                <a:latin typeface="华文楷体" panose="02010600040101010101" pitchFamily="2" charset="-122"/>
                <a:ea typeface="华文楷体" panose="02010600040101010101" pitchFamily="2" charset="-122"/>
              </a:rPr>
              <a:t>国家战略，并为其他战略的实现奠定了基础。</a:t>
            </a:r>
            <a:endParaRPr lang="en-US" altLang="zh-CN" sz="1600" dirty="0">
              <a:latin typeface="华文楷体" panose="02010600040101010101" pitchFamily="2" charset="-122"/>
              <a:ea typeface="华文楷体" panose="02010600040101010101" pitchFamily="2" charset="-122"/>
            </a:endParaRPr>
          </a:p>
        </p:txBody>
      </p:sp>
      <p:sp>
        <p:nvSpPr>
          <p:cNvPr id="5" name="内容占位符 2"/>
          <p:cNvSpPr txBox="1">
            <a:spLocks/>
          </p:cNvSpPr>
          <p:nvPr/>
        </p:nvSpPr>
        <p:spPr>
          <a:xfrm>
            <a:off x="654505" y="1237122"/>
            <a:ext cx="7618059" cy="381605"/>
          </a:xfrm>
          <a:prstGeom prst="rect">
            <a:avLst/>
          </a:prstGeom>
        </p:spPr>
        <p:txBody>
          <a:bodyPr/>
          <a:lstStyle>
            <a:lvl1pPr marL="342900" indent="-342900" algn="l" rtl="0" fontAlgn="base">
              <a:lnSpc>
                <a:spcPct val="110000"/>
              </a:lnSpc>
              <a:spcBef>
                <a:spcPct val="20000"/>
              </a:spcBef>
              <a:spcAft>
                <a:spcPct val="20000"/>
              </a:spcAft>
              <a:buClr>
                <a:srgbClr val="D57117"/>
              </a:buClr>
              <a:buSzPct val="70000"/>
              <a:buFont typeface="Wingdings" pitchFamily="2" charset="2"/>
              <a:buChar char="n"/>
              <a:defRPr sz="2400" b="1">
                <a:solidFill>
                  <a:schemeClr val="tx1"/>
                </a:solidFill>
                <a:latin typeface="+mn-lt"/>
                <a:ea typeface="+mn-ea"/>
                <a:cs typeface="+mn-cs"/>
              </a:defRPr>
            </a:lvl1pPr>
            <a:lvl2pPr marL="742950" indent="-285750" algn="l" rtl="0" fontAlgn="base">
              <a:lnSpc>
                <a:spcPct val="110000"/>
              </a:lnSpc>
              <a:spcBef>
                <a:spcPct val="20000"/>
              </a:spcBef>
              <a:spcAft>
                <a:spcPct val="20000"/>
              </a:spcAft>
              <a:buClr>
                <a:srgbClr val="FFCC00"/>
              </a:buClr>
              <a:buSzPct val="70000"/>
              <a:buFont typeface="Wingdings" pitchFamily="2" charset="2"/>
              <a:buChar char="n"/>
              <a:defRPr sz="2000" b="1">
                <a:solidFill>
                  <a:schemeClr val="tx1"/>
                </a:solidFill>
                <a:latin typeface="+mn-lt"/>
                <a:ea typeface="+mn-ea"/>
              </a:defRPr>
            </a:lvl2pPr>
            <a:lvl3pPr marL="1143000" indent="-228600" algn="l" rtl="0" fontAlgn="base">
              <a:lnSpc>
                <a:spcPct val="110000"/>
              </a:lnSpc>
              <a:spcBef>
                <a:spcPct val="20000"/>
              </a:spcBef>
              <a:spcAft>
                <a:spcPct val="20000"/>
              </a:spcAft>
              <a:buClr>
                <a:srgbClr val="CB9BFF"/>
              </a:buClr>
              <a:buSzPct val="70000"/>
              <a:buFont typeface="Wingdings" pitchFamily="2" charset="2"/>
              <a:buChar char="n"/>
              <a:defRPr b="1">
                <a:solidFill>
                  <a:schemeClr val="tx1"/>
                </a:solidFill>
                <a:latin typeface="+mn-lt"/>
                <a:ea typeface="+mn-ea"/>
              </a:defRPr>
            </a:lvl3pPr>
            <a:lvl4pPr marL="1600200" indent="-228600" algn="l" rtl="0" fontAlgn="base">
              <a:lnSpc>
                <a:spcPct val="110000"/>
              </a:lnSpc>
              <a:spcBef>
                <a:spcPct val="20000"/>
              </a:spcBef>
              <a:spcAft>
                <a:spcPct val="20000"/>
              </a:spcAft>
              <a:buClr>
                <a:srgbClr val="66FFCC"/>
              </a:buClr>
              <a:buSzPct val="70000"/>
              <a:buFont typeface="Wingdings" pitchFamily="2" charset="2"/>
              <a:buChar char="n"/>
              <a:defRPr sz="1600" b="1">
                <a:solidFill>
                  <a:schemeClr val="tx1"/>
                </a:solidFill>
                <a:latin typeface="+mn-lt"/>
                <a:ea typeface="+mn-ea"/>
              </a:defRPr>
            </a:lvl4pPr>
            <a:lvl5pPr marL="20574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5pPr>
            <a:lvl6pPr marL="25146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6pPr>
            <a:lvl7pPr marL="29718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7pPr>
            <a:lvl8pPr marL="34290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8pPr>
            <a:lvl9pPr marL="38862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9pPr>
          </a:lstStyle>
          <a:p>
            <a:r>
              <a:rPr lang="zh-CN" altLang="en-US" b="0" dirty="0" smtClean="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互联网</a:t>
            </a:r>
            <a:r>
              <a:rPr lang="en-US" altLang="zh-CN" b="0" dirty="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”成为国家战略</a:t>
            </a:r>
            <a:endParaRPr lang="en-US" altLang="zh-CN" b="0" dirty="0">
              <a:latin typeface="微软雅黑" panose="020B0503020204020204" pitchFamily="34" charset="-122"/>
              <a:ea typeface="微软雅黑" panose="020B0503020204020204" pitchFamily="34" charset="-122"/>
            </a:endParaRPr>
          </a:p>
        </p:txBody>
      </p:sp>
      <p:sp>
        <p:nvSpPr>
          <p:cNvPr id="6" name="标题 1"/>
          <p:cNvSpPr txBox="1">
            <a:spLocks/>
          </p:cNvSpPr>
          <p:nvPr/>
        </p:nvSpPr>
        <p:spPr>
          <a:xfrm>
            <a:off x="1305784" y="203726"/>
            <a:ext cx="7937607" cy="696912"/>
          </a:xfrm>
          <a:prstGeom prst="rect">
            <a:avLst/>
          </a:prstGeom>
        </p:spPr>
        <p:txBody>
          <a:bodyPr/>
          <a:lstStyle>
            <a:lvl1pPr algn="l" defTabSz="914400" rtl="0" eaLnBrk="1" latinLnBrk="0" hangingPunct="1">
              <a:spcBef>
                <a:spcPct val="0"/>
              </a:spcBef>
              <a:buNone/>
              <a:defRPr lang="zh-CN" altLang="en-US" sz="2800" b="0" kern="1200" dirty="0">
                <a:solidFill>
                  <a:schemeClr val="tx1"/>
                </a:solidFill>
                <a:effectLst/>
                <a:latin typeface="黑体" panose="02010609060101010101" pitchFamily="49" charset="-122"/>
                <a:ea typeface="黑体" panose="02010609060101010101" pitchFamily="49" charset="-122"/>
                <a:cs typeface="+mj-cs"/>
              </a:defRPr>
            </a:lvl1pPr>
          </a:lstStyle>
          <a:p>
            <a:r>
              <a:rPr lang="en-US" altLang="zh-CN" b="1" dirty="0" smtClean="0">
                <a:latin typeface="微软雅黑" panose="020B0503020204020204" pitchFamily="34" charset="-122"/>
                <a:ea typeface="微软雅黑" panose="020B0503020204020204" pitchFamily="34" charset="-122"/>
              </a:rPr>
              <a:t>1.1 </a:t>
            </a:r>
            <a:r>
              <a:rPr lang="zh-CN" altLang="en-US" b="1" dirty="0" smtClean="0">
                <a:latin typeface="微软雅黑" panose="020B0503020204020204" pitchFamily="34" charset="-122"/>
                <a:ea typeface="微软雅黑" panose="020B0503020204020204" pitchFamily="34" charset="-122"/>
              </a:rPr>
              <a:t>国内</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互联网</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”发展现状</a:t>
            </a:r>
            <a:endParaRPr lang="zh-CN" altLang="en-US" b="1" dirty="0">
              <a:latin typeface="微软雅黑" panose="020B0503020204020204" pitchFamily="34" charset="-122"/>
              <a:ea typeface="微软雅黑" panose="020B0503020204020204" pitchFamily="34" charset="-122"/>
            </a:endParaRPr>
          </a:p>
        </p:txBody>
      </p:sp>
      <p:sp>
        <p:nvSpPr>
          <p:cNvPr id="7" name="上凸弯带形 6"/>
          <p:cNvSpPr/>
          <p:nvPr/>
        </p:nvSpPr>
        <p:spPr>
          <a:xfrm>
            <a:off x="5055357" y="3778690"/>
            <a:ext cx="2532156" cy="317936"/>
          </a:xfrm>
          <a:prstGeom prst="ellipseRibbon2">
            <a:avLst>
              <a:gd name="adj1" fmla="val 25000"/>
              <a:gd name="adj2" fmla="val 68462"/>
              <a:gd name="adj3" fmla="val 12500"/>
            </a:avLst>
          </a:prstGeom>
          <a:solidFill>
            <a:srgbClr val="488E93"/>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200" b="1" dirty="0" smtClean="0">
                <a:latin typeface="微软雅黑" panose="020B0503020204020204" pitchFamily="34" charset="-122"/>
                <a:ea typeface="微软雅黑" panose="020B0503020204020204" pitchFamily="34" charset="-122"/>
              </a:rPr>
              <a:t>11</a:t>
            </a:r>
            <a:r>
              <a:rPr lang="zh-CN" altLang="en-US" sz="1200" b="1" dirty="0" smtClean="0">
                <a:latin typeface="微软雅黑" panose="020B0503020204020204" pitchFamily="34" charset="-122"/>
                <a:ea typeface="微软雅黑" panose="020B0503020204020204" pitchFamily="34" charset="-122"/>
              </a:rPr>
              <a:t>个</a:t>
            </a:r>
            <a:r>
              <a:rPr lang="zh-CN" altLang="en-US" sz="1200" b="1" dirty="0">
                <a:latin typeface="微软雅黑" panose="020B0503020204020204" pitchFamily="34" charset="-122"/>
                <a:ea typeface="微软雅黑" panose="020B0503020204020204" pitchFamily="34" charset="-122"/>
              </a:rPr>
              <a:t>具体</a:t>
            </a:r>
            <a:r>
              <a:rPr lang="zh-CN" altLang="en-US" sz="1200" b="1" dirty="0" smtClean="0">
                <a:latin typeface="微软雅黑" panose="020B0503020204020204" pitchFamily="34" charset="-122"/>
                <a:ea typeface="微软雅黑" panose="020B0503020204020204" pitchFamily="34" charset="-122"/>
              </a:rPr>
              <a:t>行动</a:t>
            </a:r>
            <a:endParaRPr lang="zh-CN" altLang="en-US" sz="12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5140097" y="4271070"/>
            <a:ext cx="2362677" cy="1641511"/>
          </a:xfrm>
          <a:prstGeom prst="rect">
            <a:avLst/>
          </a:prstGeom>
        </p:spPr>
      </p:pic>
      <p:sp>
        <p:nvSpPr>
          <p:cNvPr id="10" name="上凸弯带形 9"/>
          <p:cNvSpPr/>
          <p:nvPr/>
        </p:nvSpPr>
        <p:spPr>
          <a:xfrm>
            <a:off x="1526487" y="3741898"/>
            <a:ext cx="2355601" cy="391520"/>
          </a:xfrm>
          <a:prstGeom prst="ellipseRibbon2">
            <a:avLst>
              <a:gd name="adj1" fmla="val 25000"/>
              <a:gd name="adj2" fmla="val 66410"/>
              <a:gd name="adj3" fmla="val 12500"/>
            </a:avLst>
          </a:prstGeom>
          <a:solidFill>
            <a:srgbClr val="488E93"/>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400" b="1" dirty="0" smtClean="0">
                <a:latin typeface="微软雅黑" panose="020B0503020204020204" pitchFamily="34" charset="-122"/>
                <a:ea typeface="微软雅黑" panose="020B0503020204020204" pitchFamily="34" charset="-122"/>
              </a:rPr>
              <a:t>总体思路</a:t>
            </a:r>
            <a:endParaRPr lang="zh-CN" altLang="en-US" sz="1400" b="1"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4">
            <a:clrChange>
              <a:clrFrom>
                <a:srgbClr val="FFFFFF"/>
              </a:clrFrom>
              <a:clrTo>
                <a:srgbClr val="FFFFFF">
                  <a:alpha val="0"/>
                </a:srgbClr>
              </a:clrTo>
            </a:clrChange>
          </a:blip>
          <a:stretch>
            <a:fillRect/>
          </a:stretch>
        </p:blipFill>
        <p:spPr>
          <a:xfrm>
            <a:off x="1283916" y="3937658"/>
            <a:ext cx="2840741" cy="2055567"/>
          </a:xfrm>
          <a:prstGeom prst="rect">
            <a:avLst/>
          </a:prstGeom>
        </p:spPr>
      </p:pic>
    </p:spTree>
    <p:extLst>
      <p:ext uri="{BB962C8B-B14F-4D97-AF65-F5344CB8AC3E}">
        <p14:creationId xmlns:p14="http://schemas.microsoft.com/office/powerpoint/2010/main" val="165898678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883960" y="1828292"/>
            <a:ext cx="5509219" cy="53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1pPr>
            <a:lvl2pPr marL="4556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2pPr>
            <a:lvl3pPr marL="9128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3pPr>
            <a:lvl4pPr marL="13700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4pPr>
            <a:lvl5pPr marL="18272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6pPr>
            <a:lvl7pPr marL="27432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7pPr>
            <a:lvl8pPr marL="32004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8pPr>
            <a:lvl9pPr marL="36576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9pPr>
          </a:lstStyle>
          <a:p>
            <a:pPr marL="285750" indent="-285750" algn="just" eaLnBrk="1" hangingPunct="1">
              <a:lnSpc>
                <a:spcPct val="121000"/>
              </a:lnSpc>
              <a:spcBef>
                <a:spcPts val="450"/>
              </a:spcBef>
              <a:buClr>
                <a:srgbClr val="FFC000"/>
              </a:buClr>
              <a:buSzPct val="70000"/>
              <a:buFont typeface="Wingdings" panose="05000000000000000000" pitchFamily="2" charset="2"/>
              <a:buChar char="n"/>
            </a:pPr>
            <a:r>
              <a:rPr lang="zh-CN" altLang="en-US" sz="1200" dirty="0">
                <a:latin typeface="华文楷体" panose="02010600040101010101" pitchFamily="2" charset="-122"/>
                <a:ea typeface="华文楷体" panose="02010600040101010101" pitchFamily="2" charset="-122"/>
              </a:rPr>
              <a:t>网民数量：</a:t>
            </a:r>
            <a:r>
              <a:rPr lang="en-US" altLang="zh-CN" sz="1200" dirty="0">
                <a:latin typeface="华文楷体" panose="02010600040101010101" pitchFamily="2" charset="-122"/>
                <a:ea typeface="华文楷体" panose="02010600040101010101" pitchFamily="2" charset="-122"/>
              </a:rPr>
              <a:t>CNNIC</a:t>
            </a:r>
            <a:r>
              <a:rPr lang="zh-CN" altLang="en-US" sz="1200" dirty="0">
                <a:latin typeface="华文楷体" panose="02010600040101010101" pitchFamily="2" charset="-122"/>
                <a:ea typeface="华文楷体" panose="02010600040101010101" pitchFamily="2" charset="-122"/>
              </a:rPr>
              <a:t>统计截至</a:t>
            </a:r>
            <a:r>
              <a:rPr lang="en-US" altLang="zh-CN" sz="1200" dirty="0">
                <a:latin typeface="华文楷体" panose="02010600040101010101" pitchFamily="2" charset="-122"/>
                <a:ea typeface="华文楷体" panose="02010600040101010101" pitchFamily="2" charset="-122"/>
              </a:rPr>
              <a:t>2016</a:t>
            </a:r>
            <a:r>
              <a:rPr lang="zh-CN" altLang="en-US" sz="1200" dirty="0">
                <a:latin typeface="华文楷体" panose="02010600040101010101" pitchFamily="2" charset="-122"/>
                <a:ea typeface="华文楷体" panose="02010600040101010101" pitchFamily="2" charset="-122"/>
              </a:rPr>
              <a:t>年</a:t>
            </a:r>
            <a:r>
              <a:rPr lang="en-US" altLang="zh-CN" sz="1200" dirty="0">
                <a:latin typeface="华文楷体" panose="02010600040101010101" pitchFamily="2" charset="-122"/>
                <a:ea typeface="华文楷体" panose="02010600040101010101" pitchFamily="2" charset="-122"/>
              </a:rPr>
              <a:t>6</a:t>
            </a:r>
            <a:r>
              <a:rPr lang="zh-CN" altLang="en-US" sz="1200" dirty="0">
                <a:latin typeface="华文楷体" panose="02010600040101010101" pitchFamily="2" charset="-122"/>
                <a:ea typeface="华文楷体" panose="02010600040101010101" pitchFamily="2" charset="-122"/>
              </a:rPr>
              <a:t>月，中国网民规模达</a:t>
            </a:r>
            <a:r>
              <a:rPr lang="en-US" altLang="zh-CN" sz="1200" dirty="0">
                <a:latin typeface="华文楷体" panose="02010600040101010101" pitchFamily="2" charset="-122"/>
                <a:ea typeface="华文楷体" panose="02010600040101010101" pitchFamily="2" charset="-122"/>
              </a:rPr>
              <a:t>7.10</a:t>
            </a:r>
            <a:r>
              <a:rPr lang="zh-CN" altLang="en-US" sz="1200" dirty="0">
                <a:latin typeface="华文楷体" panose="02010600040101010101" pitchFamily="2" charset="-122"/>
                <a:ea typeface="华文楷体" panose="02010600040101010101" pitchFamily="2" charset="-122"/>
              </a:rPr>
              <a:t>亿，互联网普及率达到</a:t>
            </a:r>
            <a:r>
              <a:rPr lang="en-US" altLang="zh-CN" sz="1200" dirty="0">
                <a:latin typeface="华文楷体" panose="02010600040101010101" pitchFamily="2" charset="-122"/>
                <a:ea typeface="华文楷体" panose="02010600040101010101" pitchFamily="2" charset="-122"/>
              </a:rPr>
              <a:t>51.7%</a:t>
            </a:r>
            <a:r>
              <a:rPr lang="zh-CN" altLang="en-US" sz="1200" dirty="0">
                <a:latin typeface="华文楷体" panose="02010600040101010101" pitchFamily="2" charset="-122"/>
                <a:ea typeface="华文楷体" panose="02010600040101010101" pitchFamily="2" charset="-122"/>
              </a:rPr>
              <a:t>，超过全球平均水平</a:t>
            </a:r>
            <a:r>
              <a:rPr lang="en-US" altLang="zh-CN" sz="1200" dirty="0">
                <a:latin typeface="华文楷体" panose="02010600040101010101" pitchFamily="2" charset="-122"/>
                <a:ea typeface="华文楷体" panose="02010600040101010101" pitchFamily="2" charset="-122"/>
              </a:rPr>
              <a:t>3.1</a:t>
            </a:r>
            <a:r>
              <a:rPr lang="zh-CN" altLang="en-US" sz="1200" dirty="0">
                <a:latin typeface="华文楷体" panose="02010600040101010101" pitchFamily="2" charset="-122"/>
                <a:ea typeface="华文楷体" panose="02010600040101010101" pitchFamily="2" charset="-122"/>
              </a:rPr>
              <a:t>个</a:t>
            </a:r>
            <a:r>
              <a:rPr lang="zh-CN" altLang="en-US" sz="1200" dirty="0" smtClean="0">
                <a:latin typeface="华文楷体" panose="02010600040101010101" pitchFamily="2" charset="-122"/>
                <a:ea typeface="华文楷体" panose="02010600040101010101" pitchFamily="2" charset="-122"/>
              </a:rPr>
              <a:t>百分点，手机</a:t>
            </a:r>
            <a:r>
              <a:rPr lang="zh-CN" altLang="en-US" sz="1200" dirty="0">
                <a:latin typeface="华文楷体" panose="02010600040101010101" pitchFamily="2" charset="-122"/>
                <a:ea typeface="华文楷体" panose="02010600040101010101" pitchFamily="2" charset="-122"/>
              </a:rPr>
              <a:t>网民规模达</a:t>
            </a:r>
            <a:r>
              <a:rPr lang="en-US" altLang="zh-CN" sz="1200" dirty="0">
                <a:latin typeface="华文楷体" panose="02010600040101010101" pitchFamily="2" charset="-122"/>
                <a:ea typeface="华文楷体" panose="02010600040101010101" pitchFamily="2" charset="-122"/>
              </a:rPr>
              <a:t>6.56</a:t>
            </a:r>
            <a:r>
              <a:rPr lang="zh-CN" altLang="en-US" sz="1200" dirty="0">
                <a:latin typeface="华文楷体" panose="02010600040101010101" pitchFamily="2" charset="-122"/>
                <a:ea typeface="华文楷体" panose="02010600040101010101" pitchFamily="2" charset="-122"/>
              </a:rPr>
              <a:t>亿。</a:t>
            </a:r>
          </a:p>
        </p:txBody>
      </p:sp>
      <p:sp>
        <p:nvSpPr>
          <p:cNvPr id="5" name="内容占位符 2"/>
          <p:cNvSpPr txBox="1">
            <a:spLocks/>
          </p:cNvSpPr>
          <p:nvPr/>
        </p:nvSpPr>
        <p:spPr>
          <a:xfrm>
            <a:off x="609641" y="1131099"/>
            <a:ext cx="7618059" cy="381605"/>
          </a:xfrm>
          <a:prstGeom prst="rect">
            <a:avLst/>
          </a:prstGeom>
        </p:spPr>
        <p:txBody>
          <a:bodyPr/>
          <a:lstStyle>
            <a:lvl1pPr marL="342900" indent="-342900" algn="l" rtl="0" fontAlgn="base">
              <a:lnSpc>
                <a:spcPct val="110000"/>
              </a:lnSpc>
              <a:spcBef>
                <a:spcPct val="20000"/>
              </a:spcBef>
              <a:spcAft>
                <a:spcPct val="20000"/>
              </a:spcAft>
              <a:buClr>
                <a:srgbClr val="D57117"/>
              </a:buClr>
              <a:buSzPct val="70000"/>
              <a:buFont typeface="Wingdings" pitchFamily="2" charset="2"/>
              <a:buChar char="n"/>
              <a:defRPr sz="2400" b="1">
                <a:solidFill>
                  <a:schemeClr val="tx1"/>
                </a:solidFill>
                <a:latin typeface="+mn-lt"/>
                <a:ea typeface="+mn-ea"/>
                <a:cs typeface="+mn-cs"/>
              </a:defRPr>
            </a:lvl1pPr>
            <a:lvl2pPr marL="742950" indent="-285750" algn="l" rtl="0" fontAlgn="base">
              <a:lnSpc>
                <a:spcPct val="110000"/>
              </a:lnSpc>
              <a:spcBef>
                <a:spcPct val="20000"/>
              </a:spcBef>
              <a:spcAft>
                <a:spcPct val="20000"/>
              </a:spcAft>
              <a:buClr>
                <a:srgbClr val="FFCC00"/>
              </a:buClr>
              <a:buSzPct val="70000"/>
              <a:buFont typeface="Wingdings" pitchFamily="2" charset="2"/>
              <a:buChar char="n"/>
              <a:defRPr sz="2000" b="1">
                <a:solidFill>
                  <a:schemeClr val="tx1"/>
                </a:solidFill>
                <a:latin typeface="+mn-lt"/>
                <a:ea typeface="+mn-ea"/>
              </a:defRPr>
            </a:lvl2pPr>
            <a:lvl3pPr marL="1143000" indent="-228600" algn="l" rtl="0" fontAlgn="base">
              <a:lnSpc>
                <a:spcPct val="110000"/>
              </a:lnSpc>
              <a:spcBef>
                <a:spcPct val="20000"/>
              </a:spcBef>
              <a:spcAft>
                <a:spcPct val="20000"/>
              </a:spcAft>
              <a:buClr>
                <a:srgbClr val="CB9BFF"/>
              </a:buClr>
              <a:buSzPct val="70000"/>
              <a:buFont typeface="Wingdings" pitchFamily="2" charset="2"/>
              <a:buChar char="n"/>
              <a:defRPr b="1">
                <a:solidFill>
                  <a:schemeClr val="tx1"/>
                </a:solidFill>
                <a:latin typeface="+mn-lt"/>
                <a:ea typeface="+mn-ea"/>
              </a:defRPr>
            </a:lvl3pPr>
            <a:lvl4pPr marL="1600200" indent="-228600" algn="l" rtl="0" fontAlgn="base">
              <a:lnSpc>
                <a:spcPct val="110000"/>
              </a:lnSpc>
              <a:spcBef>
                <a:spcPct val="20000"/>
              </a:spcBef>
              <a:spcAft>
                <a:spcPct val="20000"/>
              </a:spcAft>
              <a:buClr>
                <a:srgbClr val="66FFCC"/>
              </a:buClr>
              <a:buSzPct val="70000"/>
              <a:buFont typeface="Wingdings" pitchFamily="2" charset="2"/>
              <a:buChar char="n"/>
              <a:defRPr sz="1600" b="1">
                <a:solidFill>
                  <a:schemeClr val="tx1"/>
                </a:solidFill>
                <a:latin typeface="+mn-lt"/>
                <a:ea typeface="+mn-ea"/>
              </a:defRPr>
            </a:lvl4pPr>
            <a:lvl5pPr marL="20574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5pPr>
            <a:lvl6pPr marL="25146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6pPr>
            <a:lvl7pPr marL="29718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7pPr>
            <a:lvl8pPr marL="34290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8pPr>
            <a:lvl9pPr marL="38862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9pPr>
          </a:lstStyle>
          <a:p>
            <a:r>
              <a:rPr lang="zh-CN" altLang="en-US" b="0" dirty="0" smtClean="0">
                <a:latin typeface="微软雅黑" panose="020B0503020204020204" pitchFamily="34" charset="-122"/>
                <a:ea typeface="微软雅黑" panose="020B0503020204020204" pitchFamily="34" charset="-122"/>
              </a:rPr>
              <a:t>中国 “</a:t>
            </a:r>
            <a:r>
              <a:rPr lang="zh-CN" altLang="en-US" b="0" dirty="0">
                <a:latin typeface="微软雅黑" panose="020B0503020204020204" pitchFamily="34" charset="-122"/>
                <a:ea typeface="微软雅黑" panose="020B0503020204020204" pitchFamily="34" charset="-122"/>
              </a:rPr>
              <a:t>互联网</a:t>
            </a:r>
            <a:r>
              <a:rPr lang="en-US" altLang="zh-CN" b="0" dirty="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”发展现状</a:t>
            </a:r>
            <a:endParaRPr lang="en-US" altLang="zh-CN" b="0" dirty="0">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969231" y="2566631"/>
            <a:ext cx="5926000" cy="98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1pPr>
            <a:lvl2pPr marL="4556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2pPr>
            <a:lvl3pPr marL="9128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3pPr>
            <a:lvl4pPr marL="13700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4pPr>
            <a:lvl5pPr marL="18272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6pPr>
            <a:lvl7pPr marL="27432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7pPr>
            <a:lvl8pPr marL="32004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8pPr>
            <a:lvl9pPr marL="36576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9pPr>
          </a:lstStyle>
          <a:p>
            <a:pPr marL="285750" indent="-285750" algn="just" eaLnBrk="1" hangingPunct="1">
              <a:lnSpc>
                <a:spcPct val="121000"/>
              </a:lnSpc>
              <a:spcBef>
                <a:spcPts val="450"/>
              </a:spcBef>
              <a:buClr>
                <a:srgbClr val="FFC000"/>
              </a:buClr>
              <a:buSzPct val="70000"/>
              <a:buFont typeface="Wingdings" panose="05000000000000000000" pitchFamily="2" charset="2"/>
              <a:buChar char="n"/>
            </a:pPr>
            <a:r>
              <a:rPr lang="zh-CN" altLang="en-US" sz="1200" dirty="0">
                <a:latin typeface="华文楷体" panose="02010600040101010101" pitchFamily="2" charset="-122"/>
                <a:ea typeface="华文楷体" panose="02010600040101010101" pitchFamily="2" charset="-122"/>
              </a:rPr>
              <a:t>移动支付：</a:t>
            </a:r>
            <a:r>
              <a:rPr lang="zh-CN" altLang="zh-CN" sz="1200" dirty="0">
                <a:latin typeface="华文楷体" panose="02010600040101010101" pitchFamily="2" charset="-122"/>
                <a:ea typeface="华文楷体" panose="02010600040101010101" pitchFamily="2" charset="-122"/>
              </a:rPr>
              <a:t>至</a:t>
            </a:r>
            <a:r>
              <a:rPr lang="en-US" altLang="zh-CN" sz="1200" dirty="0">
                <a:latin typeface="华文楷体" panose="02010600040101010101" pitchFamily="2" charset="-122"/>
                <a:ea typeface="华文楷体" panose="02010600040101010101" pitchFamily="2" charset="-122"/>
              </a:rPr>
              <a:t>2016</a:t>
            </a:r>
            <a:r>
              <a:rPr lang="zh-CN" altLang="zh-CN" sz="1200" dirty="0">
                <a:latin typeface="华文楷体" panose="02010600040101010101" pitchFamily="2" charset="-122"/>
                <a:ea typeface="华文楷体" panose="02010600040101010101" pitchFamily="2" charset="-122"/>
              </a:rPr>
              <a:t>年</a:t>
            </a:r>
            <a:r>
              <a:rPr lang="en-US" altLang="zh-CN" sz="1200" dirty="0">
                <a:latin typeface="华文楷体" panose="02010600040101010101" pitchFamily="2" charset="-122"/>
                <a:ea typeface="华文楷体" panose="02010600040101010101" pitchFamily="2" charset="-122"/>
              </a:rPr>
              <a:t>6</a:t>
            </a:r>
            <a:r>
              <a:rPr lang="zh-CN" altLang="zh-CN" sz="1200" dirty="0">
                <a:latin typeface="华文楷体" panose="02010600040101010101" pitchFamily="2" charset="-122"/>
                <a:ea typeface="华文楷体" panose="02010600040101010101" pitchFamily="2" charset="-122"/>
              </a:rPr>
              <a:t>月，网上支付用户规模达</a:t>
            </a:r>
            <a:r>
              <a:rPr lang="en-US" altLang="zh-CN" sz="1200" dirty="0">
                <a:latin typeface="华文楷体" panose="02010600040101010101" pitchFamily="2" charset="-122"/>
                <a:ea typeface="华文楷体" panose="02010600040101010101" pitchFamily="2" charset="-122"/>
              </a:rPr>
              <a:t>4.55</a:t>
            </a:r>
            <a:r>
              <a:rPr lang="zh-CN" altLang="zh-CN" sz="1200" dirty="0">
                <a:latin typeface="华文楷体" panose="02010600040101010101" pitchFamily="2" charset="-122"/>
                <a:ea typeface="华文楷体" panose="02010600040101010101" pitchFamily="2" charset="-122"/>
              </a:rPr>
              <a:t>亿，增长率为</a:t>
            </a:r>
            <a:r>
              <a:rPr lang="en-US" altLang="zh-CN" sz="1200" dirty="0">
                <a:latin typeface="华文楷体" panose="02010600040101010101" pitchFamily="2" charset="-122"/>
                <a:ea typeface="华文楷体" panose="02010600040101010101" pitchFamily="2" charset="-122"/>
              </a:rPr>
              <a:t>9.3% </a:t>
            </a:r>
            <a:r>
              <a:rPr lang="zh-CN" altLang="zh-CN" sz="1200" dirty="0">
                <a:latin typeface="华文楷体" panose="02010600040101010101" pitchFamily="2" charset="-122"/>
                <a:ea typeface="华文楷体" panose="02010600040101010101" pitchFamily="2" charset="-122"/>
              </a:rPr>
              <a:t>。</a:t>
            </a:r>
            <a:r>
              <a:rPr lang="zh-CN" altLang="en-US" sz="1200" dirty="0">
                <a:latin typeface="华文楷体" panose="02010600040101010101" pitchFamily="2" charset="-122"/>
                <a:ea typeface="华文楷体" panose="02010600040101010101" pitchFamily="2" charset="-122"/>
              </a:rPr>
              <a:t>手机支付用户规模增长迅速，达到</a:t>
            </a:r>
            <a:r>
              <a:rPr lang="en-US" altLang="zh-CN" sz="1200" dirty="0">
                <a:latin typeface="华文楷体" panose="02010600040101010101" pitchFamily="2" charset="-122"/>
                <a:ea typeface="华文楷体" panose="02010600040101010101" pitchFamily="2" charset="-122"/>
              </a:rPr>
              <a:t>4.24</a:t>
            </a:r>
            <a:r>
              <a:rPr lang="zh-CN" altLang="en-US" sz="1200" dirty="0">
                <a:latin typeface="华文楷体" panose="02010600040101010101" pitchFamily="2" charset="-122"/>
                <a:ea typeface="华文楷体" panose="02010600040101010101" pitchFamily="2" charset="-122"/>
              </a:rPr>
              <a:t>亿，半年增长率为</a:t>
            </a:r>
            <a:r>
              <a:rPr lang="en-US" altLang="zh-CN" sz="1200" dirty="0">
                <a:latin typeface="华文楷体" panose="02010600040101010101" pitchFamily="2" charset="-122"/>
                <a:ea typeface="华文楷体" panose="02010600040101010101" pitchFamily="2" charset="-122"/>
              </a:rPr>
              <a:t>18.7% </a:t>
            </a:r>
            <a:r>
              <a:rPr lang="zh-CN" altLang="zh-CN" sz="1200" dirty="0" smtClean="0">
                <a:latin typeface="华文楷体" panose="02010600040101010101" pitchFamily="2" charset="-122"/>
                <a:ea typeface="华文楷体" panose="02010600040101010101" pitchFamily="2" charset="-122"/>
              </a:rPr>
              <a:t>。</a:t>
            </a:r>
            <a:r>
              <a:rPr lang="zh-CN" altLang="en-US" sz="1200" dirty="0">
                <a:latin typeface="华文楷体" panose="02010600040101010101" pitchFamily="2" charset="-122"/>
                <a:ea typeface="华文楷体" panose="02010600040101010101" pitchFamily="2" charset="-122"/>
              </a:rPr>
              <a:t> </a:t>
            </a:r>
            <a:r>
              <a:rPr lang="en-US" altLang="zh-CN" sz="1200" dirty="0">
                <a:latin typeface="华文楷体" panose="02010600040101010101" pitchFamily="2" charset="-122"/>
                <a:ea typeface="华文楷体" panose="02010600040101010101" pitchFamily="2" charset="-122"/>
              </a:rPr>
              <a:t>《</a:t>
            </a:r>
            <a:r>
              <a:rPr lang="zh-CN" altLang="en-US" sz="1200" dirty="0">
                <a:latin typeface="华文楷体" panose="02010600040101010101" pitchFamily="2" charset="-122"/>
                <a:ea typeface="华文楷体" panose="02010600040101010101" pitchFamily="2" charset="-122"/>
              </a:rPr>
              <a:t>中国支付清算行业运行报告</a:t>
            </a:r>
            <a:r>
              <a:rPr lang="en-US" altLang="zh-CN" sz="1200" dirty="0">
                <a:latin typeface="华文楷体" panose="02010600040101010101" pitchFamily="2" charset="-122"/>
                <a:ea typeface="华文楷体" panose="02010600040101010101" pitchFamily="2" charset="-122"/>
              </a:rPr>
              <a:t>(2016)》</a:t>
            </a:r>
            <a:r>
              <a:rPr lang="zh-CN" altLang="en-US" sz="1200" dirty="0">
                <a:latin typeface="华文楷体" panose="02010600040101010101" pitchFamily="2" charset="-122"/>
                <a:ea typeface="华文楷体" panose="02010600040101010101" pitchFamily="2" charset="-122"/>
              </a:rPr>
              <a:t>统计：</a:t>
            </a:r>
            <a:r>
              <a:rPr lang="en-US" altLang="zh-CN" sz="1200" dirty="0">
                <a:latin typeface="华文楷体" panose="02010600040101010101" pitchFamily="2" charset="-122"/>
                <a:ea typeface="华文楷体" panose="02010600040101010101" pitchFamily="2" charset="-122"/>
              </a:rPr>
              <a:t>2015</a:t>
            </a:r>
            <a:r>
              <a:rPr lang="zh-CN" altLang="en-US" sz="1200" dirty="0">
                <a:latin typeface="华文楷体" panose="02010600040101010101" pitchFamily="2" charset="-122"/>
                <a:ea typeface="华文楷体" panose="02010600040101010101" pitchFamily="2" charset="-122"/>
              </a:rPr>
              <a:t>年国内银行机构移动支付交易金额达</a:t>
            </a:r>
            <a:r>
              <a:rPr lang="en-US" altLang="zh-CN" sz="1200" dirty="0">
                <a:latin typeface="华文楷体" panose="02010600040101010101" pitchFamily="2" charset="-122"/>
                <a:ea typeface="华文楷体" panose="02010600040101010101" pitchFamily="2" charset="-122"/>
              </a:rPr>
              <a:t>108.22</a:t>
            </a:r>
            <a:r>
              <a:rPr lang="zh-CN" altLang="en-US" sz="1200" dirty="0">
                <a:latin typeface="华文楷体" panose="02010600040101010101" pitchFamily="2" charset="-122"/>
                <a:ea typeface="华文楷体" panose="02010600040101010101" pitchFamily="2" charset="-122"/>
              </a:rPr>
              <a:t>万亿元，同比增长</a:t>
            </a:r>
            <a:r>
              <a:rPr lang="en-US" altLang="zh-CN" sz="1200" dirty="0">
                <a:latin typeface="华文楷体" panose="02010600040101010101" pitchFamily="2" charset="-122"/>
                <a:ea typeface="华文楷体" panose="02010600040101010101" pitchFamily="2" charset="-122"/>
              </a:rPr>
              <a:t>379.06%;</a:t>
            </a:r>
            <a:r>
              <a:rPr lang="zh-CN" altLang="en-US" sz="1200" dirty="0">
                <a:latin typeface="华文楷体" panose="02010600040101010101" pitchFamily="2" charset="-122"/>
                <a:ea typeface="华文楷体" panose="02010600040101010101" pitchFamily="2" charset="-122"/>
              </a:rPr>
              <a:t>非银行支付机构移动支付交易金额为</a:t>
            </a:r>
            <a:r>
              <a:rPr lang="en-US" altLang="zh-CN" sz="1200" dirty="0">
                <a:latin typeface="华文楷体" panose="02010600040101010101" pitchFamily="2" charset="-122"/>
                <a:ea typeface="华文楷体" panose="02010600040101010101" pitchFamily="2" charset="-122"/>
              </a:rPr>
              <a:t>21.96</a:t>
            </a:r>
            <a:r>
              <a:rPr lang="zh-CN" altLang="en-US" sz="1200" dirty="0">
                <a:latin typeface="华文楷体" panose="02010600040101010101" pitchFamily="2" charset="-122"/>
                <a:ea typeface="华文楷体" panose="02010600040101010101" pitchFamily="2" charset="-122"/>
              </a:rPr>
              <a:t>万亿元，同比增长</a:t>
            </a:r>
            <a:r>
              <a:rPr lang="en-US" altLang="zh-CN" sz="1200" dirty="0">
                <a:latin typeface="华文楷体" panose="02010600040101010101" pitchFamily="2" charset="-122"/>
                <a:ea typeface="华文楷体" panose="02010600040101010101" pitchFamily="2" charset="-122"/>
              </a:rPr>
              <a:t>166.5%</a:t>
            </a:r>
            <a:endParaRPr lang="en-US" altLang="zh-CN" sz="1200" dirty="0" smtClean="0">
              <a:latin typeface="华文楷体" panose="02010600040101010101" pitchFamily="2" charset="-122"/>
              <a:ea typeface="华文楷体" panose="02010600040101010101" pitchFamily="2" charset="-122"/>
            </a:endParaRPr>
          </a:p>
        </p:txBody>
      </p:sp>
      <p:sp>
        <p:nvSpPr>
          <p:cNvPr id="10" name="矩形 9"/>
          <p:cNvSpPr>
            <a:spLocks noChangeArrowheads="1"/>
          </p:cNvSpPr>
          <p:nvPr/>
        </p:nvSpPr>
        <p:spPr bwMode="auto">
          <a:xfrm>
            <a:off x="990641" y="3751888"/>
            <a:ext cx="5402537" cy="762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1pPr>
            <a:lvl2pPr marL="4556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2pPr>
            <a:lvl3pPr marL="9128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3pPr>
            <a:lvl4pPr marL="13700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4pPr>
            <a:lvl5pPr marL="18272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6pPr>
            <a:lvl7pPr marL="27432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7pPr>
            <a:lvl8pPr marL="32004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8pPr>
            <a:lvl9pPr marL="36576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9pPr>
          </a:lstStyle>
          <a:p>
            <a:pPr marL="285750" indent="-285750" algn="just" eaLnBrk="1" hangingPunct="1">
              <a:lnSpc>
                <a:spcPct val="121000"/>
              </a:lnSpc>
              <a:spcBef>
                <a:spcPts val="450"/>
              </a:spcBef>
              <a:buClr>
                <a:srgbClr val="FFC000"/>
              </a:buClr>
              <a:buSzPct val="70000"/>
              <a:buFont typeface="Wingdings" panose="05000000000000000000" pitchFamily="2" charset="2"/>
              <a:buChar char="n"/>
            </a:pPr>
            <a:r>
              <a:rPr lang="zh-CN" altLang="en-US" sz="1200" dirty="0" smtClean="0">
                <a:latin typeface="华文楷体" panose="02010600040101010101" pitchFamily="2" charset="-122"/>
                <a:ea typeface="华文楷体" panose="02010600040101010101" pitchFamily="2" charset="-122"/>
              </a:rPr>
              <a:t>互联网</a:t>
            </a:r>
            <a:r>
              <a:rPr lang="zh-CN" altLang="en-US" sz="1200" dirty="0">
                <a:latin typeface="华文楷体" panose="02010600040101010101" pitchFamily="2" charset="-122"/>
                <a:ea typeface="华文楷体" panose="02010600040101010101" pitchFamily="2" charset="-122"/>
              </a:rPr>
              <a:t>金融</a:t>
            </a:r>
            <a:r>
              <a:rPr lang="zh-CN" altLang="en-US" sz="1200" dirty="0" smtClean="0">
                <a:latin typeface="华文楷体" panose="02010600040101010101" pitchFamily="2" charset="-122"/>
                <a:ea typeface="华文楷体" panose="02010600040101010101" pitchFamily="2" charset="-122"/>
              </a:rPr>
              <a:t>：中国</a:t>
            </a:r>
            <a:r>
              <a:rPr lang="zh-CN" altLang="en-US" sz="1200" dirty="0">
                <a:latin typeface="华文楷体" panose="02010600040101010101" pitchFamily="2" charset="-122"/>
                <a:ea typeface="华文楷体" panose="02010600040101010101" pitchFamily="2" charset="-122"/>
              </a:rPr>
              <a:t>互联网金融公司蚂蚁金服、陆金所、众安保险、京东金融为世界前十名的互联网金融</a:t>
            </a:r>
            <a:r>
              <a:rPr lang="zh-CN" altLang="en-US" sz="1200" dirty="0" smtClean="0">
                <a:latin typeface="华文楷体" panose="02010600040101010101" pitchFamily="2" charset="-122"/>
                <a:ea typeface="华文楷体" panose="02010600040101010101" pitchFamily="2" charset="-122"/>
              </a:rPr>
              <a:t>企业</a:t>
            </a:r>
            <a:r>
              <a:rPr lang="zh-CN" altLang="en-US" sz="1200" dirty="0">
                <a:latin typeface="华文楷体" panose="02010600040101010101" pitchFamily="2" charset="-122"/>
                <a:ea typeface="华文楷体" panose="02010600040101010101" pitchFamily="2" charset="-122"/>
              </a:rPr>
              <a:t>。</a:t>
            </a:r>
            <a:r>
              <a:rPr lang="zh-CN" altLang="en-US" sz="1200" dirty="0" smtClean="0">
                <a:latin typeface="华文楷体" panose="02010600040101010101" pitchFamily="2" charset="-122"/>
                <a:ea typeface="华文楷体" panose="02010600040101010101" pitchFamily="2" charset="-122"/>
              </a:rPr>
              <a:t>中国的移动互联网金融引领潮流，例如阿里巴巴的余额宝已成为全球增长最快的公共基金。</a:t>
            </a:r>
            <a:endParaRPr lang="en-US" altLang="zh-CN" sz="1200" dirty="0" smtClean="0">
              <a:latin typeface="华文楷体" panose="02010600040101010101" pitchFamily="2" charset="-122"/>
              <a:ea typeface="华文楷体" panose="02010600040101010101" pitchFamily="2" charset="-122"/>
            </a:endParaRPr>
          </a:p>
        </p:txBody>
      </p:sp>
      <p:sp>
        <p:nvSpPr>
          <p:cNvPr id="11" name="矩形 10"/>
          <p:cNvSpPr>
            <a:spLocks noChangeArrowheads="1"/>
          </p:cNvSpPr>
          <p:nvPr/>
        </p:nvSpPr>
        <p:spPr bwMode="auto">
          <a:xfrm>
            <a:off x="3691909" y="4843395"/>
            <a:ext cx="3774782" cy="105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1pPr>
            <a:lvl2pPr marL="4556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2pPr>
            <a:lvl3pPr marL="9128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3pPr>
            <a:lvl4pPr marL="13700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4pPr>
            <a:lvl5pPr marL="18272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6pPr>
            <a:lvl7pPr marL="27432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7pPr>
            <a:lvl8pPr marL="32004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8pPr>
            <a:lvl9pPr marL="36576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9pPr>
          </a:lstStyle>
          <a:p>
            <a:pPr marL="285750" indent="-285750" algn="just" eaLnBrk="1" hangingPunct="1">
              <a:lnSpc>
                <a:spcPct val="121000"/>
              </a:lnSpc>
              <a:spcBef>
                <a:spcPts val="450"/>
              </a:spcBef>
              <a:buClr>
                <a:srgbClr val="FFC000"/>
              </a:buClr>
              <a:buSzPct val="70000"/>
              <a:buFont typeface="Wingdings" panose="05000000000000000000" pitchFamily="2" charset="2"/>
              <a:buChar char="n"/>
            </a:pPr>
            <a:r>
              <a:rPr lang="zh-CN" altLang="en-US" sz="1200" dirty="0" smtClean="0">
                <a:latin typeface="华文楷体" panose="02010600040101010101" pitchFamily="2" charset="-122"/>
                <a:ea typeface="华文楷体" panose="02010600040101010101" pitchFamily="2" charset="-122"/>
              </a:rPr>
              <a:t>互联网在传统行业的应用：</a:t>
            </a:r>
            <a:r>
              <a:rPr lang="en-US" altLang="zh-CN" sz="1200" dirty="0" smtClean="0">
                <a:latin typeface="华文楷体" panose="02010600040101010101" pitchFamily="2" charset="-122"/>
                <a:ea typeface="华文楷体" panose="02010600040101010101" pitchFamily="2" charset="-122"/>
              </a:rPr>
              <a:t>“</a:t>
            </a:r>
            <a:r>
              <a:rPr lang="zh-CN" altLang="zh-CN" sz="1200" dirty="0">
                <a:latin typeface="华文楷体" panose="02010600040101010101" pitchFamily="2" charset="-122"/>
                <a:ea typeface="华文楷体" panose="02010600040101010101" pitchFamily="2" charset="-122"/>
              </a:rPr>
              <a:t>互联网</a:t>
            </a:r>
            <a:r>
              <a:rPr lang="en-US" altLang="zh-CN" sz="1200" dirty="0">
                <a:latin typeface="华文楷体" panose="02010600040101010101" pitchFamily="2" charset="-122"/>
                <a:ea typeface="华文楷体" panose="02010600040101010101" pitchFamily="2" charset="-122"/>
              </a:rPr>
              <a:t>+”</a:t>
            </a:r>
            <a:r>
              <a:rPr lang="zh-CN" altLang="zh-CN" sz="1200" dirty="0" smtClean="0">
                <a:latin typeface="华文楷体" panose="02010600040101010101" pitchFamily="2" charset="-122"/>
                <a:ea typeface="华文楷体" panose="02010600040101010101" pitchFamily="2" charset="-122"/>
              </a:rPr>
              <a:t>在商贸</a:t>
            </a:r>
            <a:r>
              <a:rPr lang="zh-CN" altLang="zh-CN" sz="1200" dirty="0">
                <a:latin typeface="华文楷体" panose="02010600040101010101" pitchFamily="2" charset="-122"/>
                <a:ea typeface="华文楷体" panose="02010600040101010101" pitchFamily="2" charset="-122"/>
              </a:rPr>
              <a:t>、通信、交通</a:t>
            </a:r>
            <a:r>
              <a:rPr lang="zh-CN" altLang="zh-CN" sz="1200" dirty="0" smtClean="0">
                <a:latin typeface="华文楷体" panose="02010600040101010101" pitchFamily="2" charset="-122"/>
                <a:ea typeface="华文楷体" panose="02010600040101010101" pitchFamily="2" charset="-122"/>
              </a:rPr>
              <a:t>、民生</a:t>
            </a:r>
            <a:r>
              <a:rPr lang="zh-CN" altLang="zh-CN" sz="1200" dirty="0">
                <a:latin typeface="华文楷体" panose="02010600040101010101" pitchFamily="2" charset="-122"/>
                <a:ea typeface="华文楷体" panose="02010600040101010101" pitchFamily="2" charset="-122"/>
              </a:rPr>
              <a:t>、旅游、医疗、教育、政务</a:t>
            </a:r>
            <a:r>
              <a:rPr lang="zh-CN" altLang="zh-CN" sz="1200" dirty="0" smtClean="0">
                <a:latin typeface="华文楷体" panose="02010600040101010101" pitchFamily="2" charset="-122"/>
                <a:ea typeface="华文楷体" panose="02010600040101010101" pitchFamily="2" charset="-122"/>
              </a:rPr>
              <a:t>、</a:t>
            </a:r>
            <a:r>
              <a:rPr lang="zh-CN" altLang="zh-CN" sz="1200" dirty="0">
                <a:latin typeface="华文楷体" panose="02010600040101010101" pitchFamily="2" charset="-122"/>
                <a:ea typeface="华文楷体" panose="02010600040101010101" pitchFamily="2" charset="-122"/>
              </a:rPr>
              <a:t>工业、</a:t>
            </a:r>
            <a:r>
              <a:rPr lang="zh-CN" altLang="zh-CN" sz="1200" dirty="0" smtClean="0">
                <a:latin typeface="华文楷体" panose="02010600040101010101" pitchFamily="2" charset="-122"/>
                <a:ea typeface="华文楷体" panose="02010600040101010101" pitchFamily="2" charset="-122"/>
              </a:rPr>
              <a:t>农业</a:t>
            </a:r>
            <a:r>
              <a:rPr lang="zh-CN" altLang="zh-CN" sz="1200" dirty="0">
                <a:latin typeface="华文楷体" panose="02010600040101010101" pitchFamily="2" charset="-122"/>
                <a:ea typeface="华文楷体" panose="02010600040101010101" pitchFamily="2" charset="-122"/>
              </a:rPr>
              <a:t>等</a:t>
            </a:r>
            <a:r>
              <a:rPr lang="zh-CN" altLang="zh-CN" sz="1200" dirty="0" smtClean="0">
                <a:latin typeface="华文楷体" panose="02010600040101010101" pitchFamily="2" charset="-122"/>
                <a:ea typeface="华文楷体" panose="02010600040101010101" pitchFamily="2" charset="-122"/>
              </a:rPr>
              <a:t>方面</a:t>
            </a:r>
            <a:r>
              <a:rPr lang="zh-CN" altLang="en-US" sz="1200" dirty="0" smtClean="0">
                <a:latin typeface="华文楷体" panose="02010600040101010101" pitchFamily="2" charset="-122"/>
                <a:ea typeface="华文楷体" panose="02010600040101010101" pitchFamily="2" charset="-122"/>
              </a:rPr>
              <a:t>得到了</a:t>
            </a:r>
            <a:r>
              <a:rPr lang="zh-CN" altLang="zh-CN" sz="1200" dirty="0" smtClean="0">
                <a:latin typeface="华文楷体" panose="02010600040101010101" pitchFamily="2" charset="-122"/>
                <a:ea typeface="华文楷体" panose="02010600040101010101" pitchFamily="2" charset="-122"/>
              </a:rPr>
              <a:t>广泛</a:t>
            </a:r>
            <a:r>
              <a:rPr lang="zh-CN" altLang="zh-CN" sz="1200" dirty="0">
                <a:latin typeface="华文楷体" panose="02010600040101010101" pitchFamily="2" charset="-122"/>
                <a:ea typeface="华文楷体" panose="02010600040101010101" pitchFamily="2" charset="-122"/>
              </a:rPr>
              <a:t>的应用。</a:t>
            </a:r>
            <a:endParaRPr lang="en-US" altLang="zh-CN" sz="1200" dirty="0">
              <a:latin typeface="华文楷体" panose="02010600040101010101" pitchFamily="2" charset="-122"/>
              <a:ea typeface="华文楷体" panose="02010600040101010101" pitchFamily="2" charset="-122"/>
            </a:endParaRPr>
          </a:p>
          <a:p>
            <a:pPr marL="285750" indent="-285750" algn="just" eaLnBrk="1" hangingPunct="1">
              <a:lnSpc>
                <a:spcPct val="121000"/>
              </a:lnSpc>
              <a:spcBef>
                <a:spcPts val="450"/>
              </a:spcBef>
              <a:buClr>
                <a:srgbClr val="FFC000"/>
              </a:buClr>
              <a:buSzPct val="70000"/>
              <a:buFont typeface="Wingdings" panose="05000000000000000000" pitchFamily="2" charset="2"/>
              <a:buChar char="n"/>
            </a:pPr>
            <a:endParaRPr lang="zh-CN" altLang="zh-CN" sz="1200" dirty="0">
              <a:latin typeface="华文楷体" panose="02010600040101010101" pitchFamily="2" charset="-122"/>
              <a:ea typeface="华文楷体" panose="02010600040101010101" pitchFamily="2" charset="-122"/>
            </a:endParaRPr>
          </a:p>
        </p:txBody>
      </p:sp>
      <p:pic>
        <p:nvPicPr>
          <p:cNvPr id="12" name="图片 11"/>
          <p:cNvPicPr>
            <a:picLocks noChangeAspect="1"/>
          </p:cNvPicPr>
          <p:nvPr/>
        </p:nvPicPr>
        <p:blipFill>
          <a:blip r:embed="rId3"/>
          <a:stretch>
            <a:fillRect/>
          </a:stretch>
        </p:blipFill>
        <p:spPr>
          <a:xfrm>
            <a:off x="6621780" y="1808701"/>
            <a:ext cx="1165860" cy="693885"/>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0662" y="2673591"/>
            <a:ext cx="807678" cy="7892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0316" y="3778309"/>
            <a:ext cx="1224915" cy="7362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图片 14"/>
          <p:cNvPicPr>
            <a:picLocks noChangeAspect="1"/>
          </p:cNvPicPr>
          <p:nvPr/>
        </p:nvPicPr>
        <p:blipFill>
          <a:blip r:embed="rId6"/>
          <a:stretch>
            <a:fillRect/>
          </a:stretch>
        </p:blipFill>
        <p:spPr>
          <a:xfrm>
            <a:off x="1354186" y="4740698"/>
            <a:ext cx="2015251" cy="12556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083762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 47"/>
          <p:cNvPicPr/>
          <p:nvPr/>
        </p:nvPicPr>
        <p:blipFill>
          <a:blip r:embed="rId3"/>
          <a:stretch>
            <a:fillRect/>
          </a:stretch>
        </p:blipFill>
        <p:spPr>
          <a:xfrm>
            <a:off x="807720" y="3536953"/>
            <a:ext cx="2923866" cy="1889690"/>
          </a:xfrm>
          <a:prstGeom prst="rect">
            <a:avLst/>
          </a:prstGeom>
        </p:spPr>
      </p:pic>
      <p:sp>
        <p:nvSpPr>
          <p:cNvPr id="3" name="矩形 2"/>
          <p:cNvSpPr/>
          <p:nvPr/>
        </p:nvSpPr>
        <p:spPr>
          <a:xfrm>
            <a:off x="807720" y="1757483"/>
            <a:ext cx="7203617" cy="1310615"/>
          </a:xfrm>
          <a:prstGeom prst="rect">
            <a:avLst/>
          </a:prstGeom>
        </p:spPr>
        <p:txBody>
          <a:bodyPr wrap="square">
            <a:spAutoFit/>
          </a:bodyPr>
          <a:lstStyle/>
          <a:p>
            <a:pPr marL="285750" indent="-285750">
              <a:lnSpc>
                <a:spcPts val="1920"/>
              </a:lnSpc>
              <a:spcAft>
                <a:spcPts val="0"/>
              </a:spcAft>
              <a:buFont typeface="Arial" panose="020B0604020202020204" pitchFamily="34" charset="0"/>
              <a:buChar char="•"/>
            </a:pPr>
            <a:r>
              <a:rPr lang="zh-CN" altLang="en-US" sz="1600" dirty="0">
                <a:solidFill>
                  <a:srgbClr val="3E3E3E"/>
                </a:solidFill>
                <a:latin typeface="宋体" panose="02010600030101010101" pitchFamily="2" charset="-122"/>
                <a:ea typeface="楷体" panose="02010609060101010101" pitchFamily="49" charset="-122"/>
                <a:cs typeface="Helvetica" panose="020B0604020202020204" pitchFamily="34" charset="0"/>
              </a:rPr>
              <a:t>当前“互联网</a:t>
            </a:r>
            <a:r>
              <a:rPr lang="en-US" altLang="zh-CN" sz="1600" dirty="0">
                <a:solidFill>
                  <a:srgbClr val="3E3E3E"/>
                </a:solidFill>
                <a:latin typeface="宋体" panose="02010600030101010101" pitchFamily="2" charset="-122"/>
                <a:ea typeface="楷体" panose="02010609060101010101" pitchFamily="49" charset="-122"/>
                <a:cs typeface="Helvetica" panose="020B0604020202020204" pitchFamily="34" charset="0"/>
              </a:rPr>
              <a:t>+</a:t>
            </a:r>
            <a:r>
              <a:rPr lang="zh-CN" altLang="en-US" sz="1600" dirty="0">
                <a:solidFill>
                  <a:srgbClr val="3E3E3E"/>
                </a:solidFill>
                <a:latin typeface="宋体" panose="02010600030101010101" pitchFamily="2" charset="-122"/>
                <a:ea typeface="楷体" panose="02010609060101010101" pitchFamily="49" charset="-122"/>
                <a:cs typeface="Helvetica" panose="020B0604020202020204" pitchFamily="34" charset="0"/>
              </a:rPr>
              <a:t>”时代，</a:t>
            </a:r>
            <a:r>
              <a:rPr lang="zh-CN" altLang="zh-CN" sz="1600" dirty="0">
                <a:solidFill>
                  <a:srgbClr val="3E3E3E"/>
                </a:solidFill>
                <a:latin typeface="宋体" panose="02010600030101010101" pitchFamily="2" charset="-122"/>
                <a:ea typeface="楷体" panose="02010609060101010101" pitchFamily="49" charset="-122"/>
                <a:cs typeface="Helvetica" panose="020B0604020202020204" pitchFamily="34" charset="0"/>
              </a:rPr>
              <a:t>世界正处于重大的技术变革之中，一场数字</a:t>
            </a:r>
            <a:r>
              <a:rPr lang="zh-CN" altLang="en-US" sz="1600" dirty="0">
                <a:solidFill>
                  <a:srgbClr val="3E3E3E"/>
                </a:solidFill>
                <a:latin typeface="宋体" panose="02010600030101010101" pitchFamily="2" charset="-122"/>
                <a:ea typeface="楷体" panose="02010609060101010101" pitchFamily="49" charset="-122"/>
                <a:cs typeface="Helvetica" panose="020B0604020202020204" pitchFamily="34" charset="0"/>
              </a:rPr>
              <a:t>化</a:t>
            </a:r>
            <a:r>
              <a:rPr lang="zh-CN" altLang="zh-CN" sz="1600" dirty="0">
                <a:solidFill>
                  <a:srgbClr val="3E3E3E"/>
                </a:solidFill>
                <a:latin typeface="宋体" panose="02010600030101010101" pitchFamily="2" charset="-122"/>
                <a:ea typeface="楷体" panose="02010609060101010101" pitchFamily="49" charset="-122"/>
                <a:cs typeface="Helvetica" panose="020B0604020202020204" pitchFamily="34" charset="0"/>
              </a:rPr>
              <a:t>变革正在主导经济的各个领域</a:t>
            </a:r>
            <a:r>
              <a:rPr lang="zh-CN" altLang="zh-CN" sz="1600" dirty="0" smtClean="0">
                <a:solidFill>
                  <a:srgbClr val="3E3E3E"/>
                </a:solidFill>
                <a:latin typeface="宋体" panose="02010600030101010101" pitchFamily="2" charset="-122"/>
                <a:ea typeface="楷体" panose="02010609060101010101" pitchFamily="49" charset="-122"/>
                <a:cs typeface="Helvetica" panose="020B0604020202020204" pitchFamily="34" charset="0"/>
              </a:rPr>
              <a:t>。</a:t>
            </a:r>
            <a:r>
              <a:rPr lang="zh-CN" altLang="en-US" sz="1600" dirty="0" smtClean="0">
                <a:solidFill>
                  <a:srgbClr val="3E3E3E"/>
                </a:solidFill>
                <a:latin typeface="宋体" panose="02010600030101010101" pitchFamily="2" charset="-122"/>
                <a:ea typeface="楷体" panose="02010609060101010101" pitchFamily="49" charset="-122"/>
                <a:cs typeface="Helvetica" panose="020B0604020202020204" pitchFamily="34" charset="0"/>
              </a:rPr>
              <a:t>据</a:t>
            </a:r>
            <a:r>
              <a:rPr lang="zh-CN" altLang="zh-CN" sz="1600" dirty="0">
                <a:solidFill>
                  <a:srgbClr val="3E3E3E"/>
                </a:solidFill>
                <a:latin typeface="宋体" panose="02010600030101010101" pitchFamily="2" charset="-122"/>
                <a:ea typeface="楷体" panose="02010609060101010101" pitchFamily="49" charset="-122"/>
                <a:cs typeface="Helvetica" panose="020B0604020202020204" pitchFamily="34" charset="0"/>
              </a:rPr>
              <a:t>埃森哲</a:t>
            </a:r>
            <a:r>
              <a:rPr lang="zh-CN" altLang="en-US" sz="1600" dirty="0">
                <a:solidFill>
                  <a:srgbClr val="3E3E3E"/>
                </a:solidFill>
                <a:latin typeface="宋体" panose="02010600030101010101" pitchFamily="2" charset="-122"/>
                <a:ea typeface="楷体" panose="02010609060101010101" pitchFamily="49" charset="-122"/>
                <a:cs typeface="Helvetica" panose="020B0604020202020204" pitchFamily="34" charset="0"/>
              </a:rPr>
              <a:t>研究表明，</a:t>
            </a:r>
            <a:r>
              <a:rPr lang="en-US" altLang="zh-CN" sz="1600" dirty="0">
                <a:solidFill>
                  <a:srgbClr val="3E3E3E"/>
                </a:solidFill>
                <a:latin typeface="宋体" panose="02010600030101010101" pitchFamily="2" charset="-122"/>
                <a:ea typeface="楷体" panose="02010609060101010101" pitchFamily="49" charset="-122"/>
                <a:cs typeface="Helvetica" panose="020B0604020202020204" pitchFamily="34" charset="0"/>
              </a:rPr>
              <a:t>2015</a:t>
            </a:r>
            <a:r>
              <a:rPr lang="zh-CN" altLang="en-US" sz="1600" dirty="0">
                <a:solidFill>
                  <a:srgbClr val="3E3E3E"/>
                </a:solidFill>
                <a:latin typeface="宋体" panose="02010600030101010101" pitchFamily="2" charset="-122"/>
                <a:ea typeface="楷体" panose="02010609060101010101" pitchFamily="49" charset="-122"/>
                <a:cs typeface="Helvetica" panose="020B0604020202020204" pitchFamily="34" charset="0"/>
              </a:rPr>
              <a:t>年，数字经济在中国</a:t>
            </a:r>
            <a:r>
              <a:rPr lang="en-US" altLang="zh-CN" sz="1600" dirty="0">
                <a:solidFill>
                  <a:srgbClr val="3E3E3E"/>
                </a:solidFill>
                <a:latin typeface="宋体" panose="02010600030101010101" pitchFamily="2" charset="-122"/>
                <a:ea typeface="楷体" panose="02010609060101010101" pitchFamily="49" charset="-122"/>
                <a:cs typeface="Helvetica" panose="020B0604020202020204" pitchFamily="34" charset="0"/>
              </a:rPr>
              <a:t>GDP</a:t>
            </a:r>
            <a:r>
              <a:rPr lang="zh-CN" altLang="en-US" sz="1600" dirty="0">
                <a:solidFill>
                  <a:srgbClr val="3E3E3E"/>
                </a:solidFill>
                <a:latin typeface="宋体" panose="02010600030101010101" pitchFamily="2" charset="-122"/>
                <a:ea typeface="楷体" panose="02010609060101010101" pitchFamily="49" charset="-122"/>
                <a:cs typeface="Helvetica" panose="020B0604020202020204" pitchFamily="34" charset="0"/>
              </a:rPr>
              <a:t>的占比为</a:t>
            </a:r>
            <a:r>
              <a:rPr lang="en-US" altLang="zh-CN" sz="1600" dirty="0">
                <a:solidFill>
                  <a:srgbClr val="3E3E3E"/>
                </a:solidFill>
                <a:latin typeface="宋体" panose="02010600030101010101" pitchFamily="2" charset="-122"/>
                <a:ea typeface="楷体" panose="02010609060101010101" pitchFamily="49" charset="-122"/>
                <a:cs typeface="Helvetica" panose="020B0604020202020204" pitchFamily="34" charset="0"/>
              </a:rPr>
              <a:t>10.5%</a:t>
            </a:r>
            <a:r>
              <a:rPr lang="zh-CN" altLang="en-US" sz="1600" dirty="0">
                <a:solidFill>
                  <a:srgbClr val="3E3E3E"/>
                </a:solidFill>
                <a:latin typeface="宋体" panose="02010600030101010101" pitchFamily="2" charset="-122"/>
                <a:ea typeface="楷体" panose="02010609060101010101" pitchFamily="49" charset="-122"/>
                <a:cs typeface="Helvetica" panose="020B0604020202020204" pitchFamily="34" charset="0"/>
              </a:rPr>
              <a:t>，到了</a:t>
            </a:r>
            <a:r>
              <a:rPr lang="en-US" altLang="zh-CN" sz="1600" dirty="0">
                <a:solidFill>
                  <a:srgbClr val="3E3E3E"/>
                </a:solidFill>
                <a:latin typeface="宋体" panose="02010600030101010101" pitchFamily="2" charset="-122"/>
                <a:ea typeface="楷体" panose="02010609060101010101" pitchFamily="49" charset="-122"/>
                <a:cs typeface="Helvetica" panose="020B0604020202020204" pitchFamily="34" charset="0"/>
              </a:rPr>
              <a:t>2020</a:t>
            </a:r>
            <a:r>
              <a:rPr lang="zh-CN" altLang="en-US" sz="1600" dirty="0">
                <a:solidFill>
                  <a:srgbClr val="3E3E3E"/>
                </a:solidFill>
                <a:latin typeface="宋体" panose="02010600030101010101" pitchFamily="2" charset="-122"/>
                <a:ea typeface="楷体" panose="02010609060101010101" pitchFamily="49" charset="-122"/>
                <a:cs typeface="Helvetica" panose="020B0604020202020204" pitchFamily="34" charset="0"/>
              </a:rPr>
              <a:t>年，这一比例将会达到</a:t>
            </a:r>
            <a:r>
              <a:rPr lang="en-US" altLang="zh-CN" sz="1600" dirty="0">
                <a:solidFill>
                  <a:srgbClr val="3E3E3E"/>
                </a:solidFill>
                <a:latin typeface="宋体" panose="02010600030101010101" pitchFamily="2" charset="-122"/>
                <a:ea typeface="楷体" panose="02010609060101010101" pitchFamily="49" charset="-122"/>
                <a:cs typeface="Helvetica" panose="020B0604020202020204" pitchFamily="34" charset="0"/>
              </a:rPr>
              <a:t>13.3%,</a:t>
            </a:r>
            <a:r>
              <a:rPr lang="zh-CN" altLang="en-US" sz="1600" dirty="0">
                <a:solidFill>
                  <a:srgbClr val="3E3E3E"/>
                </a:solidFill>
                <a:latin typeface="宋体" panose="02010600030101010101" pitchFamily="2" charset="-122"/>
                <a:ea typeface="楷体" panose="02010609060101010101" pitchFamily="49" charset="-122"/>
                <a:cs typeface="Helvetica" panose="020B0604020202020204" pitchFamily="34" charset="0"/>
              </a:rPr>
              <a:t> 约合人民币</a:t>
            </a:r>
            <a:r>
              <a:rPr lang="en-US" altLang="zh-CN" sz="1600" dirty="0">
                <a:solidFill>
                  <a:srgbClr val="3E3E3E"/>
                </a:solidFill>
                <a:latin typeface="宋体" panose="02010600030101010101" pitchFamily="2" charset="-122"/>
                <a:ea typeface="楷体" panose="02010609060101010101" pitchFamily="49" charset="-122"/>
                <a:cs typeface="Helvetica" panose="020B0604020202020204" pitchFamily="34" charset="0"/>
              </a:rPr>
              <a:t>3.5</a:t>
            </a:r>
            <a:r>
              <a:rPr lang="zh-CN" altLang="en-US" sz="1600" dirty="0">
                <a:solidFill>
                  <a:srgbClr val="3E3E3E"/>
                </a:solidFill>
                <a:latin typeface="宋体" panose="02010600030101010101" pitchFamily="2" charset="-122"/>
                <a:ea typeface="楷体" panose="02010609060101010101" pitchFamily="49" charset="-122"/>
                <a:cs typeface="Helvetica" panose="020B0604020202020204" pitchFamily="34" charset="0"/>
              </a:rPr>
              <a:t>万亿</a:t>
            </a:r>
            <a:r>
              <a:rPr lang="zh-CN" altLang="en-US" sz="1600" dirty="0" smtClean="0">
                <a:solidFill>
                  <a:srgbClr val="3E3E3E"/>
                </a:solidFill>
                <a:latin typeface="宋体" panose="02010600030101010101" pitchFamily="2" charset="-122"/>
                <a:ea typeface="楷体" panose="02010609060101010101" pitchFamily="49" charset="-122"/>
                <a:cs typeface="Helvetica" panose="020B0604020202020204" pitchFamily="34" charset="0"/>
              </a:rPr>
              <a:t>元。</a:t>
            </a:r>
            <a:r>
              <a:rPr lang="zh-CN" altLang="en-US" sz="1600" dirty="0">
                <a:solidFill>
                  <a:srgbClr val="3E3E3E"/>
                </a:solidFill>
                <a:latin typeface="宋体" panose="02010600030101010101" pitchFamily="2" charset="-122"/>
                <a:ea typeface="楷体" panose="02010609060101010101" pitchFamily="49" charset="-122"/>
                <a:cs typeface="Helvetica" panose="020B0604020202020204" pitchFamily="34" charset="0"/>
              </a:rPr>
              <a:t>数字经济在世界经济的占比未来将达到</a:t>
            </a:r>
            <a:r>
              <a:rPr lang="en-US" altLang="zh-CN" sz="1600" dirty="0">
                <a:solidFill>
                  <a:srgbClr val="3E3E3E"/>
                </a:solidFill>
                <a:latin typeface="宋体" panose="02010600030101010101" pitchFamily="2" charset="-122"/>
                <a:ea typeface="楷体" panose="02010609060101010101" pitchFamily="49" charset="-122"/>
                <a:cs typeface="Helvetica" panose="020B0604020202020204" pitchFamily="34" charset="0"/>
              </a:rPr>
              <a:t>22.5%</a:t>
            </a:r>
            <a:r>
              <a:rPr lang="zh-CN" altLang="en-US" sz="1600" dirty="0">
                <a:solidFill>
                  <a:srgbClr val="3E3E3E"/>
                </a:solidFill>
                <a:latin typeface="宋体" panose="02010600030101010101" pitchFamily="2" charset="-122"/>
                <a:ea typeface="楷体" panose="02010609060101010101" pitchFamily="49" charset="-122"/>
                <a:cs typeface="Helvetica" panose="020B0604020202020204" pitchFamily="34" charset="0"/>
              </a:rPr>
              <a:t>，成熟经济体的数字技术将贡献</a:t>
            </a:r>
            <a:r>
              <a:rPr lang="en-US" altLang="zh-CN" sz="1600" dirty="0">
                <a:solidFill>
                  <a:srgbClr val="3E3E3E"/>
                </a:solidFill>
                <a:latin typeface="宋体" panose="02010600030101010101" pitchFamily="2" charset="-122"/>
                <a:ea typeface="楷体" panose="02010609060101010101" pitchFamily="49" charset="-122"/>
                <a:cs typeface="Helvetica" panose="020B0604020202020204" pitchFamily="34" charset="0"/>
              </a:rPr>
              <a:t>28%</a:t>
            </a:r>
            <a:r>
              <a:rPr lang="zh-CN" altLang="en-US" sz="1600" dirty="0" smtClean="0">
                <a:solidFill>
                  <a:srgbClr val="3E3E3E"/>
                </a:solidFill>
                <a:latin typeface="宋体" panose="02010600030101010101" pitchFamily="2" charset="-122"/>
                <a:ea typeface="楷体" panose="02010609060101010101" pitchFamily="49" charset="-122"/>
                <a:cs typeface="Helvetica" panose="020B0604020202020204" pitchFamily="34" charset="0"/>
              </a:rPr>
              <a:t>。</a:t>
            </a:r>
            <a:endParaRPr lang="en-US" altLang="zh-CN" sz="1600" dirty="0" smtClean="0">
              <a:solidFill>
                <a:srgbClr val="3E3E3E"/>
              </a:solidFill>
              <a:latin typeface="宋体" panose="02010600030101010101" pitchFamily="2" charset="-122"/>
              <a:ea typeface="楷体" panose="02010609060101010101" pitchFamily="49" charset="-122"/>
              <a:cs typeface="Helvetica" panose="020B0604020202020204" pitchFamily="34" charset="0"/>
            </a:endParaRPr>
          </a:p>
        </p:txBody>
      </p:sp>
      <p:sp>
        <p:nvSpPr>
          <p:cNvPr id="4" name="内容占位符 2"/>
          <p:cNvSpPr txBox="1">
            <a:spLocks/>
          </p:cNvSpPr>
          <p:nvPr/>
        </p:nvSpPr>
        <p:spPr>
          <a:xfrm>
            <a:off x="648970" y="1231388"/>
            <a:ext cx="7618059" cy="429109"/>
          </a:xfrm>
          <a:prstGeom prst="rect">
            <a:avLst/>
          </a:prstGeom>
        </p:spPr>
        <p:txBody>
          <a:bodyPr/>
          <a:lstStyle>
            <a:lvl1pPr marL="342900" indent="-342900" algn="l" rtl="0" fontAlgn="base">
              <a:lnSpc>
                <a:spcPct val="110000"/>
              </a:lnSpc>
              <a:spcBef>
                <a:spcPct val="20000"/>
              </a:spcBef>
              <a:spcAft>
                <a:spcPct val="20000"/>
              </a:spcAft>
              <a:buClr>
                <a:srgbClr val="D57117"/>
              </a:buClr>
              <a:buSzPct val="70000"/>
              <a:buFont typeface="Wingdings" pitchFamily="2" charset="2"/>
              <a:buChar char="n"/>
              <a:defRPr sz="2400" b="1">
                <a:solidFill>
                  <a:schemeClr val="tx1"/>
                </a:solidFill>
                <a:latin typeface="+mn-lt"/>
                <a:ea typeface="+mn-ea"/>
                <a:cs typeface="+mn-cs"/>
              </a:defRPr>
            </a:lvl1pPr>
            <a:lvl2pPr marL="742950" indent="-285750" algn="l" rtl="0" fontAlgn="base">
              <a:lnSpc>
                <a:spcPct val="110000"/>
              </a:lnSpc>
              <a:spcBef>
                <a:spcPct val="20000"/>
              </a:spcBef>
              <a:spcAft>
                <a:spcPct val="20000"/>
              </a:spcAft>
              <a:buClr>
                <a:srgbClr val="FFCC00"/>
              </a:buClr>
              <a:buSzPct val="70000"/>
              <a:buFont typeface="Wingdings" pitchFamily="2" charset="2"/>
              <a:buChar char="n"/>
              <a:defRPr sz="2000" b="1">
                <a:solidFill>
                  <a:schemeClr val="tx1"/>
                </a:solidFill>
                <a:latin typeface="+mn-lt"/>
                <a:ea typeface="+mn-ea"/>
              </a:defRPr>
            </a:lvl2pPr>
            <a:lvl3pPr marL="1143000" indent="-228600" algn="l" rtl="0" fontAlgn="base">
              <a:lnSpc>
                <a:spcPct val="110000"/>
              </a:lnSpc>
              <a:spcBef>
                <a:spcPct val="20000"/>
              </a:spcBef>
              <a:spcAft>
                <a:spcPct val="20000"/>
              </a:spcAft>
              <a:buClr>
                <a:srgbClr val="CB9BFF"/>
              </a:buClr>
              <a:buSzPct val="70000"/>
              <a:buFont typeface="Wingdings" pitchFamily="2" charset="2"/>
              <a:buChar char="n"/>
              <a:defRPr b="1">
                <a:solidFill>
                  <a:schemeClr val="tx1"/>
                </a:solidFill>
                <a:latin typeface="+mn-lt"/>
                <a:ea typeface="+mn-ea"/>
              </a:defRPr>
            </a:lvl3pPr>
            <a:lvl4pPr marL="1600200" indent="-228600" algn="l" rtl="0" fontAlgn="base">
              <a:lnSpc>
                <a:spcPct val="110000"/>
              </a:lnSpc>
              <a:spcBef>
                <a:spcPct val="20000"/>
              </a:spcBef>
              <a:spcAft>
                <a:spcPct val="20000"/>
              </a:spcAft>
              <a:buClr>
                <a:srgbClr val="66FFCC"/>
              </a:buClr>
              <a:buSzPct val="70000"/>
              <a:buFont typeface="Wingdings" pitchFamily="2" charset="2"/>
              <a:buChar char="n"/>
              <a:defRPr sz="1600" b="1">
                <a:solidFill>
                  <a:schemeClr val="tx1"/>
                </a:solidFill>
                <a:latin typeface="+mn-lt"/>
                <a:ea typeface="+mn-ea"/>
              </a:defRPr>
            </a:lvl4pPr>
            <a:lvl5pPr marL="20574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5pPr>
            <a:lvl6pPr marL="25146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6pPr>
            <a:lvl7pPr marL="29718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7pPr>
            <a:lvl8pPr marL="34290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8pPr>
            <a:lvl9pPr marL="38862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9pPr>
          </a:lstStyle>
          <a:p>
            <a:r>
              <a:rPr lang="zh-CN" altLang="en-US" b="0" dirty="0" smtClean="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互联网</a:t>
            </a:r>
            <a:r>
              <a:rPr lang="en-US" altLang="zh-CN" b="0" dirty="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”对社会发展的影响</a:t>
            </a:r>
            <a:endParaRPr lang="en-US" altLang="zh-CN" b="0" dirty="0">
              <a:latin typeface="微软雅黑" panose="020B0503020204020204" pitchFamily="34" charset="-122"/>
              <a:ea typeface="微软雅黑" panose="020B0503020204020204" pitchFamily="34" charset="-122"/>
            </a:endParaRPr>
          </a:p>
        </p:txBody>
      </p:sp>
      <p:sp>
        <p:nvSpPr>
          <p:cNvPr id="15" name="矩形 14"/>
          <p:cNvSpPr/>
          <p:nvPr/>
        </p:nvSpPr>
        <p:spPr>
          <a:xfrm>
            <a:off x="3842610" y="4074505"/>
            <a:ext cx="4135426" cy="738664"/>
          </a:xfrm>
          <a:prstGeom prst="rect">
            <a:avLst/>
          </a:prstGeom>
        </p:spPr>
        <p:txBody>
          <a:bodyPr wrap="square">
            <a:spAutoFit/>
          </a:bodyPr>
          <a:lstStyle/>
          <a:p>
            <a:pPr marL="285750" indent="-285750">
              <a:buFont typeface="Wingdings" panose="05000000000000000000" pitchFamily="2" charset="2"/>
              <a:buChar char="ü"/>
            </a:pPr>
            <a:r>
              <a:rPr lang="zh-CN" altLang="en-US" sz="1400" dirty="0">
                <a:latin typeface="华文楷体" panose="02010600040101010101" pitchFamily="2" charset="-122"/>
                <a:ea typeface="华文楷体" panose="02010600040101010101" pitchFamily="2" charset="-122"/>
              </a:rPr>
              <a:t>“互联网</a:t>
            </a:r>
            <a:r>
              <a:rPr lang="en-US" altLang="zh-CN" sz="1400" dirty="0">
                <a:latin typeface="华文楷体" panose="02010600040101010101" pitchFamily="2" charset="-122"/>
                <a:ea typeface="华文楷体" panose="02010600040101010101" pitchFamily="2" charset="-122"/>
              </a:rPr>
              <a:t>+”</a:t>
            </a:r>
            <a:r>
              <a:rPr lang="zh-CN" altLang="en-US" sz="1400" dirty="0">
                <a:latin typeface="华文楷体" panose="02010600040101010101" pitchFamily="2" charset="-122"/>
                <a:ea typeface="华文楷体" panose="02010600040101010101" pitchFamily="2" charset="-122"/>
              </a:rPr>
              <a:t>为发现培育新的经济增长点带来了难得的</a:t>
            </a:r>
            <a:r>
              <a:rPr lang="zh-CN" altLang="en-US" sz="1400" dirty="0" smtClean="0">
                <a:latin typeface="华文楷体" panose="02010600040101010101" pitchFamily="2" charset="-122"/>
                <a:ea typeface="华文楷体" panose="02010600040101010101" pitchFamily="2" charset="-122"/>
              </a:rPr>
              <a:t>机遇；</a:t>
            </a:r>
            <a:endParaRPr lang="en-US" altLang="zh-CN" sz="1400" dirty="0">
              <a:latin typeface="华文楷体" panose="02010600040101010101" pitchFamily="2" charset="-122"/>
              <a:ea typeface="华文楷体" panose="02010600040101010101" pitchFamily="2" charset="-122"/>
            </a:endParaRPr>
          </a:p>
          <a:p>
            <a:endParaRPr lang="zh-CN" altLang="en-US" sz="1400" dirty="0">
              <a:latin typeface="华文楷体" panose="02010600040101010101" pitchFamily="2" charset="-122"/>
              <a:ea typeface="华文楷体" panose="02010600040101010101" pitchFamily="2" charset="-122"/>
            </a:endParaRPr>
          </a:p>
        </p:txBody>
      </p:sp>
      <p:sp>
        <p:nvSpPr>
          <p:cNvPr id="16" name="矩形 15"/>
          <p:cNvSpPr/>
          <p:nvPr/>
        </p:nvSpPr>
        <p:spPr>
          <a:xfrm>
            <a:off x="3815407" y="5041922"/>
            <a:ext cx="3884736" cy="523220"/>
          </a:xfrm>
          <a:prstGeom prst="rect">
            <a:avLst/>
          </a:prstGeom>
        </p:spPr>
        <p:txBody>
          <a:bodyPr wrap="square">
            <a:spAutoFit/>
          </a:bodyPr>
          <a:lstStyle/>
          <a:p>
            <a:pPr marL="285750" indent="-285750" algn="just">
              <a:buFont typeface="Wingdings" panose="05000000000000000000" pitchFamily="2" charset="2"/>
              <a:buChar char="ü"/>
              <a:defRPr/>
            </a:pPr>
            <a:r>
              <a:rPr lang="zh-CN" altLang="en-US" sz="1400" dirty="0">
                <a:latin typeface="华文楷体" panose="02010600040101010101" pitchFamily="2" charset="-122"/>
                <a:ea typeface="华文楷体" panose="02010600040101010101" pitchFamily="2" charset="-122"/>
              </a:rPr>
              <a:t>“互联网</a:t>
            </a:r>
            <a:r>
              <a:rPr lang="en-US" altLang="zh-CN" sz="1400" dirty="0">
                <a:latin typeface="华文楷体" panose="02010600040101010101" pitchFamily="2" charset="-122"/>
                <a:ea typeface="华文楷体" panose="02010600040101010101" pitchFamily="2" charset="-122"/>
              </a:rPr>
              <a:t>+”</a:t>
            </a:r>
            <a:r>
              <a:rPr lang="zh-CN" altLang="en-US" sz="1400" dirty="0">
                <a:latin typeface="华文楷体" panose="02010600040101010101" pitchFamily="2" charset="-122"/>
                <a:ea typeface="华文楷体" panose="02010600040101010101" pitchFamily="2" charset="-122"/>
              </a:rPr>
              <a:t>中重要的一点是催生新的经济形态，并为大众创业、万众创新提供</a:t>
            </a:r>
            <a:r>
              <a:rPr lang="zh-CN" altLang="en-US" sz="1400" dirty="0" smtClean="0">
                <a:latin typeface="华文楷体" panose="02010600040101010101" pitchFamily="2" charset="-122"/>
                <a:ea typeface="华文楷体" panose="02010600040101010101" pitchFamily="2" charset="-122"/>
              </a:rPr>
              <a:t>环境。</a:t>
            </a:r>
            <a:endParaRPr lang="en-US" altLang="zh-CN" sz="1400" dirty="0">
              <a:latin typeface="华文楷体" panose="02010600040101010101" pitchFamily="2" charset="-122"/>
              <a:ea typeface="华文楷体" panose="02010600040101010101" pitchFamily="2" charset="-122"/>
            </a:endParaRPr>
          </a:p>
        </p:txBody>
      </p:sp>
      <p:sp>
        <p:nvSpPr>
          <p:cNvPr id="17" name="矩形 16"/>
          <p:cNvSpPr/>
          <p:nvPr/>
        </p:nvSpPr>
        <p:spPr>
          <a:xfrm>
            <a:off x="3560904" y="3275343"/>
            <a:ext cx="4417132" cy="523220"/>
          </a:xfrm>
          <a:prstGeom prst="rect">
            <a:avLst/>
          </a:prstGeom>
        </p:spPr>
        <p:txBody>
          <a:bodyPr wrap="square">
            <a:spAutoFit/>
          </a:bodyPr>
          <a:lstStyle/>
          <a:p>
            <a:pPr marL="285750" indent="-285750">
              <a:buFont typeface="Wingdings" panose="05000000000000000000" pitchFamily="2" charset="2"/>
              <a:buChar char="ü"/>
            </a:pPr>
            <a:r>
              <a:rPr lang="zh-CN" altLang="en-US" sz="1400" dirty="0">
                <a:latin typeface="华文楷体" panose="02010600040101010101" pitchFamily="2" charset="-122"/>
                <a:ea typeface="华文楷体" panose="02010600040101010101" pitchFamily="2" charset="-122"/>
              </a:rPr>
              <a:t>“互联网</a:t>
            </a:r>
            <a:r>
              <a:rPr lang="en-US" altLang="zh-CN" sz="1400" dirty="0">
                <a:latin typeface="华文楷体" panose="02010600040101010101" pitchFamily="2" charset="-122"/>
                <a:ea typeface="华文楷体" panose="02010600040101010101" pitchFamily="2" charset="-122"/>
              </a:rPr>
              <a:t>+”</a:t>
            </a:r>
            <a:r>
              <a:rPr lang="zh-CN" altLang="en-US" sz="1400" dirty="0">
                <a:latin typeface="华文楷体" panose="02010600040101010101" pitchFamily="2" charset="-122"/>
                <a:ea typeface="华文楷体" panose="02010600040101010101" pitchFamily="2" charset="-122"/>
              </a:rPr>
              <a:t>为提升和改造传统产业提供了巨大</a:t>
            </a:r>
            <a:r>
              <a:rPr lang="zh-CN" altLang="en-US" sz="1400" dirty="0" smtClean="0">
                <a:latin typeface="华文楷体" panose="02010600040101010101" pitchFamily="2" charset="-122"/>
                <a:ea typeface="华文楷体" panose="02010600040101010101" pitchFamily="2" charset="-122"/>
              </a:rPr>
              <a:t>空间；</a:t>
            </a:r>
            <a:endParaRPr lang="zh-CN" altLang="en-US" sz="1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921219754"/>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986402" y="2097034"/>
            <a:ext cx="7241298" cy="152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1pPr>
            <a:lvl2pPr marL="4556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2pPr>
            <a:lvl3pPr marL="9128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3pPr>
            <a:lvl4pPr marL="13700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4pPr>
            <a:lvl5pPr marL="18272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6pPr>
            <a:lvl7pPr marL="27432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7pPr>
            <a:lvl8pPr marL="32004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8pPr>
            <a:lvl9pPr marL="36576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9pPr>
          </a:lstStyle>
          <a:p>
            <a:pPr marL="285750" indent="-285750" algn="just" eaLnBrk="1" hangingPunct="1">
              <a:lnSpc>
                <a:spcPct val="121000"/>
              </a:lnSpc>
              <a:spcBef>
                <a:spcPts val="450"/>
              </a:spcBef>
              <a:buClr>
                <a:srgbClr val="FFC000"/>
              </a:buClr>
              <a:buSzPct val="70000"/>
              <a:buFont typeface="Wingdings" panose="05000000000000000000" pitchFamily="2" charset="2"/>
              <a:buChar char="ü"/>
            </a:pPr>
            <a:r>
              <a:rPr lang="zh-CN" altLang="en-US" sz="1400" dirty="0" smtClean="0">
                <a:latin typeface="华文楷体" panose="02010600040101010101" pitchFamily="2" charset="-122"/>
                <a:ea typeface="华文楷体" panose="02010600040101010101" pitchFamily="2" charset="-122"/>
              </a:rPr>
              <a:t>缺乏技术创新：目前国内互联网应用在社交、消费、物流、支付领域取得了快速发展，但在新技术的突破性创新方面存在较大不足；</a:t>
            </a:r>
            <a:endParaRPr lang="en-US" altLang="zh-CN" sz="1400" dirty="0">
              <a:latin typeface="华文楷体" panose="02010600040101010101" pitchFamily="2" charset="-122"/>
              <a:ea typeface="华文楷体" panose="02010600040101010101" pitchFamily="2" charset="-122"/>
            </a:endParaRPr>
          </a:p>
          <a:p>
            <a:pPr marL="285750" indent="-285750" algn="just" eaLnBrk="1" hangingPunct="1">
              <a:lnSpc>
                <a:spcPct val="121000"/>
              </a:lnSpc>
              <a:spcBef>
                <a:spcPts val="450"/>
              </a:spcBef>
              <a:buClr>
                <a:srgbClr val="FFC000"/>
              </a:buClr>
              <a:buSzPct val="70000"/>
              <a:buFont typeface="Wingdings" panose="05000000000000000000" pitchFamily="2" charset="2"/>
              <a:buChar char="ü"/>
            </a:pPr>
            <a:r>
              <a:rPr lang="zh-CN" altLang="en-US" sz="1400" dirty="0" smtClean="0">
                <a:latin typeface="华文楷体" panose="02010600040101010101" pitchFamily="2" charset="-122"/>
                <a:ea typeface="华文楷体" panose="02010600040101010101" pitchFamily="2" charset="-122"/>
              </a:rPr>
              <a:t>国际化不充分：</a:t>
            </a:r>
            <a:r>
              <a:rPr lang="zh-CN" altLang="en-US" sz="1400" dirty="0">
                <a:latin typeface="华文楷体" panose="02010600040101010101" pitchFamily="2" charset="-122"/>
                <a:ea typeface="华文楷体" panose="02010600040101010101" pitchFamily="2" charset="-122"/>
              </a:rPr>
              <a:t>当前互联网应用都是以国内市场为主，缺乏国际化拓展</a:t>
            </a:r>
            <a:r>
              <a:rPr lang="zh-CN" altLang="en-US" sz="1400" dirty="0" smtClean="0">
                <a:latin typeface="华文楷体" panose="02010600040101010101" pitchFamily="2" charset="-122"/>
                <a:ea typeface="华文楷体" panose="02010600040101010101" pitchFamily="2" charset="-122"/>
              </a:rPr>
              <a:t>，领先的互联网公司的</a:t>
            </a:r>
            <a:r>
              <a:rPr lang="zh-CN" altLang="zh-CN" sz="1400" dirty="0" smtClean="0">
                <a:latin typeface="华文楷体" panose="02010600040101010101" pitchFamily="2" charset="-122"/>
                <a:ea typeface="华文楷体" panose="02010600040101010101" pitchFamily="2" charset="-122"/>
              </a:rPr>
              <a:t>海外</a:t>
            </a:r>
            <a:r>
              <a:rPr lang="zh-CN" altLang="en-US" sz="1400" dirty="0" smtClean="0">
                <a:latin typeface="华文楷体" panose="02010600040101010101" pitchFamily="2" charset="-122"/>
                <a:ea typeface="华文楷体" panose="02010600040101010101" pitchFamily="2" charset="-122"/>
              </a:rPr>
              <a:t>用户及</a:t>
            </a:r>
            <a:r>
              <a:rPr lang="zh-CN" altLang="zh-CN" sz="1400" dirty="0" smtClean="0">
                <a:latin typeface="华文楷体" panose="02010600040101010101" pitchFamily="2" charset="-122"/>
                <a:ea typeface="华文楷体" panose="02010600040101010101" pitchFamily="2" charset="-122"/>
              </a:rPr>
              <a:t>收入</a:t>
            </a:r>
            <a:r>
              <a:rPr lang="zh-CN" altLang="en-US" sz="1400" dirty="0" smtClean="0">
                <a:latin typeface="华文楷体" panose="02010600040101010101" pitchFamily="2" charset="-122"/>
                <a:ea typeface="华文楷体" panose="02010600040101010101" pitchFamily="2" charset="-122"/>
              </a:rPr>
              <a:t>都只占很小的比例；</a:t>
            </a:r>
            <a:endParaRPr lang="en-US" altLang="zh-CN" sz="1400" dirty="0">
              <a:latin typeface="华文楷体" panose="02010600040101010101" pitchFamily="2" charset="-122"/>
              <a:ea typeface="华文楷体" panose="02010600040101010101" pitchFamily="2" charset="-122"/>
            </a:endParaRPr>
          </a:p>
          <a:p>
            <a:pPr marL="285750" indent="-285750" algn="just" eaLnBrk="1" hangingPunct="1">
              <a:lnSpc>
                <a:spcPct val="121000"/>
              </a:lnSpc>
              <a:spcBef>
                <a:spcPts val="450"/>
              </a:spcBef>
              <a:buClr>
                <a:srgbClr val="FFC000"/>
              </a:buClr>
              <a:buSzPct val="70000"/>
              <a:buFont typeface="Wingdings" panose="05000000000000000000" pitchFamily="2" charset="2"/>
              <a:buChar char="ü"/>
            </a:pPr>
            <a:r>
              <a:rPr lang="zh-CN" altLang="en-US" sz="1400" dirty="0" smtClean="0">
                <a:latin typeface="华文楷体" panose="02010600040101010101" pitchFamily="2" charset="-122"/>
                <a:ea typeface="华文楷体" panose="02010600040101010101" pitchFamily="2" charset="-122"/>
              </a:rPr>
              <a:t>生态环境不完备：</a:t>
            </a:r>
            <a:r>
              <a:rPr lang="zh-CN" altLang="zh-CN" sz="1400" dirty="0" smtClean="0">
                <a:latin typeface="华文楷体" panose="02010600040101010101" pitchFamily="2" charset="-122"/>
                <a:ea typeface="华文楷体" panose="02010600040101010101" pitchFamily="2" charset="-122"/>
              </a:rPr>
              <a:t>没有</a:t>
            </a:r>
            <a:r>
              <a:rPr lang="zh-CN" altLang="en-US" sz="1400" dirty="0" smtClean="0">
                <a:latin typeface="华文楷体" panose="02010600040101010101" pitchFamily="2" charset="-122"/>
                <a:ea typeface="华文楷体" panose="02010600040101010101" pitchFamily="2" charset="-122"/>
              </a:rPr>
              <a:t>建立</a:t>
            </a:r>
            <a:r>
              <a:rPr lang="zh-CN" altLang="zh-CN" sz="1400" dirty="0" smtClean="0">
                <a:latin typeface="华文楷体" panose="02010600040101010101" pitchFamily="2" charset="-122"/>
                <a:ea typeface="华文楷体" panose="02010600040101010101" pitchFamily="2" charset="-122"/>
              </a:rPr>
              <a:t>真正</a:t>
            </a:r>
            <a:r>
              <a:rPr lang="zh-CN" altLang="zh-CN" sz="1400" dirty="0">
                <a:latin typeface="华文楷体" panose="02010600040101010101" pitchFamily="2" charset="-122"/>
                <a:ea typeface="华文楷体" panose="02010600040101010101" pitchFamily="2" charset="-122"/>
              </a:rPr>
              <a:t>开放准入的平台</a:t>
            </a:r>
            <a:r>
              <a:rPr lang="zh-CN" altLang="zh-CN" sz="1400" dirty="0" smtClean="0">
                <a:latin typeface="华文楷体" panose="02010600040101010101" pitchFamily="2" charset="-122"/>
                <a:ea typeface="华文楷体" panose="02010600040101010101" pitchFamily="2" charset="-122"/>
              </a:rPr>
              <a:t>，没有</a:t>
            </a:r>
            <a:r>
              <a:rPr lang="zh-CN" altLang="zh-CN" sz="1400" dirty="0">
                <a:latin typeface="华文楷体" panose="02010600040101010101" pitchFamily="2" charset="-122"/>
                <a:ea typeface="华文楷体" panose="02010600040101010101" pitchFamily="2" charset="-122"/>
              </a:rPr>
              <a:t>能够汇聚全球开发者的真正</a:t>
            </a:r>
            <a:r>
              <a:rPr lang="zh-CN" altLang="zh-CN" sz="1400" dirty="0" smtClean="0">
                <a:latin typeface="华文楷体" panose="02010600040101010101" pitchFamily="2" charset="-122"/>
                <a:ea typeface="华文楷体" panose="02010600040101010101" pitchFamily="2" charset="-122"/>
              </a:rPr>
              <a:t>生态</a:t>
            </a:r>
            <a:r>
              <a:rPr lang="zh-CN" altLang="en-US" sz="1400" dirty="0" smtClean="0">
                <a:latin typeface="华文楷体" panose="02010600040101010101" pitchFamily="2" charset="-122"/>
                <a:ea typeface="华文楷体" panose="02010600040101010101" pitchFamily="2" charset="-122"/>
              </a:rPr>
              <a:t>；</a:t>
            </a:r>
            <a:endParaRPr lang="en-US" altLang="zh-CN" sz="1400" dirty="0">
              <a:latin typeface="华文楷体" panose="02010600040101010101" pitchFamily="2" charset="-122"/>
              <a:ea typeface="华文楷体" panose="02010600040101010101" pitchFamily="2" charset="-122"/>
            </a:endParaRPr>
          </a:p>
        </p:txBody>
      </p:sp>
      <p:sp>
        <p:nvSpPr>
          <p:cNvPr id="5" name="内容占位符 2"/>
          <p:cNvSpPr txBox="1">
            <a:spLocks/>
          </p:cNvSpPr>
          <p:nvPr/>
        </p:nvSpPr>
        <p:spPr>
          <a:xfrm>
            <a:off x="609641" y="1192059"/>
            <a:ext cx="7618059" cy="381605"/>
          </a:xfrm>
          <a:prstGeom prst="rect">
            <a:avLst/>
          </a:prstGeom>
        </p:spPr>
        <p:txBody>
          <a:bodyPr/>
          <a:lstStyle>
            <a:lvl1pPr marL="342900" indent="-342900" algn="l" rtl="0" fontAlgn="base">
              <a:lnSpc>
                <a:spcPct val="110000"/>
              </a:lnSpc>
              <a:spcBef>
                <a:spcPct val="20000"/>
              </a:spcBef>
              <a:spcAft>
                <a:spcPct val="20000"/>
              </a:spcAft>
              <a:buClr>
                <a:srgbClr val="D57117"/>
              </a:buClr>
              <a:buSzPct val="70000"/>
              <a:buFont typeface="Wingdings" pitchFamily="2" charset="2"/>
              <a:buChar char="n"/>
              <a:defRPr sz="2400" b="1">
                <a:solidFill>
                  <a:schemeClr val="tx1"/>
                </a:solidFill>
                <a:latin typeface="+mn-lt"/>
                <a:ea typeface="+mn-ea"/>
                <a:cs typeface="+mn-cs"/>
              </a:defRPr>
            </a:lvl1pPr>
            <a:lvl2pPr marL="742950" indent="-285750" algn="l" rtl="0" fontAlgn="base">
              <a:lnSpc>
                <a:spcPct val="110000"/>
              </a:lnSpc>
              <a:spcBef>
                <a:spcPct val="20000"/>
              </a:spcBef>
              <a:spcAft>
                <a:spcPct val="20000"/>
              </a:spcAft>
              <a:buClr>
                <a:srgbClr val="FFCC00"/>
              </a:buClr>
              <a:buSzPct val="70000"/>
              <a:buFont typeface="Wingdings" pitchFamily="2" charset="2"/>
              <a:buChar char="n"/>
              <a:defRPr sz="2000" b="1">
                <a:solidFill>
                  <a:schemeClr val="tx1"/>
                </a:solidFill>
                <a:latin typeface="+mn-lt"/>
                <a:ea typeface="+mn-ea"/>
              </a:defRPr>
            </a:lvl2pPr>
            <a:lvl3pPr marL="1143000" indent="-228600" algn="l" rtl="0" fontAlgn="base">
              <a:lnSpc>
                <a:spcPct val="110000"/>
              </a:lnSpc>
              <a:spcBef>
                <a:spcPct val="20000"/>
              </a:spcBef>
              <a:spcAft>
                <a:spcPct val="20000"/>
              </a:spcAft>
              <a:buClr>
                <a:srgbClr val="CB9BFF"/>
              </a:buClr>
              <a:buSzPct val="70000"/>
              <a:buFont typeface="Wingdings" pitchFamily="2" charset="2"/>
              <a:buChar char="n"/>
              <a:defRPr b="1">
                <a:solidFill>
                  <a:schemeClr val="tx1"/>
                </a:solidFill>
                <a:latin typeface="+mn-lt"/>
                <a:ea typeface="+mn-ea"/>
              </a:defRPr>
            </a:lvl3pPr>
            <a:lvl4pPr marL="1600200" indent="-228600" algn="l" rtl="0" fontAlgn="base">
              <a:lnSpc>
                <a:spcPct val="110000"/>
              </a:lnSpc>
              <a:spcBef>
                <a:spcPct val="20000"/>
              </a:spcBef>
              <a:spcAft>
                <a:spcPct val="20000"/>
              </a:spcAft>
              <a:buClr>
                <a:srgbClr val="66FFCC"/>
              </a:buClr>
              <a:buSzPct val="70000"/>
              <a:buFont typeface="Wingdings" pitchFamily="2" charset="2"/>
              <a:buChar char="n"/>
              <a:defRPr sz="1600" b="1">
                <a:solidFill>
                  <a:schemeClr val="tx1"/>
                </a:solidFill>
                <a:latin typeface="+mn-lt"/>
                <a:ea typeface="+mn-ea"/>
              </a:defRPr>
            </a:lvl4pPr>
            <a:lvl5pPr marL="20574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5pPr>
            <a:lvl6pPr marL="25146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6pPr>
            <a:lvl7pPr marL="29718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7pPr>
            <a:lvl8pPr marL="34290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8pPr>
            <a:lvl9pPr marL="38862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9pPr>
          </a:lstStyle>
          <a:p>
            <a:r>
              <a:rPr lang="zh-CN" altLang="en-US" b="0" dirty="0" smtClean="0">
                <a:latin typeface="微软雅黑" panose="020B0503020204020204" pitchFamily="34" charset="-122"/>
                <a:ea typeface="微软雅黑" panose="020B0503020204020204" pitchFamily="34" charset="-122"/>
              </a:rPr>
              <a:t>中国 “</a:t>
            </a:r>
            <a:r>
              <a:rPr lang="zh-CN" altLang="en-US" b="0" dirty="0">
                <a:latin typeface="微软雅黑" panose="020B0503020204020204" pitchFamily="34" charset="-122"/>
                <a:ea typeface="微软雅黑" panose="020B0503020204020204" pitchFamily="34" charset="-122"/>
              </a:rPr>
              <a:t>互联网</a:t>
            </a:r>
            <a:r>
              <a:rPr lang="en-US" altLang="zh-CN" b="0" dirty="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”面临的挑战</a:t>
            </a:r>
            <a:endParaRPr lang="en-US" altLang="zh-CN" b="0" dirty="0">
              <a:latin typeface="微软雅黑" panose="020B0503020204020204" pitchFamily="34" charset="-122"/>
              <a:ea typeface="微软雅黑" panose="020B0503020204020204" pitchFamily="34" charset="-122"/>
            </a:endParaRPr>
          </a:p>
        </p:txBody>
      </p:sp>
      <p:sp>
        <p:nvSpPr>
          <p:cNvPr id="4" name="矩形 3"/>
          <p:cNvSpPr>
            <a:spLocks noChangeArrowheads="1"/>
          </p:cNvSpPr>
          <p:nvPr/>
        </p:nvSpPr>
        <p:spPr bwMode="auto">
          <a:xfrm>
            <a:off x="856519" y="1613814"/>
            <a:ext cx="6695727" cy="44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1pPr>
            <a:lvl2pPr marL="4556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2pPr>
            <a:lvl3pPr marL="9128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3pPr>
            <a:lvl4pPr marL="13700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4pPr>
            <a:lvl5pPr marL="18272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6pPr>
            <a:lvl7pPr marL="27432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7pPr>
            <a:lvl8pPr marL="32004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8pPr>
            <a:lvl9pPr marL="36576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9pPr>
          </a:lstStyle>
          <a:p>
            <a:pPr marL="342900" indent="-342900" algn="just" eaLnBrk="1" hangingPunct="1">
              <a:lnSpc>
                <a:spcPct val="121000"/>
              </a:lnSpc>
              <a:spcBef>
                <a:spcPts val="450"/>
              </a:spcBef>
              <a:buClr>
                <a:srgbClr val="FFC000"/>
              </a:buClr>
              <a:buSzPct val="70000"/>
              <a:buFont typeface="Arial" panose="020B0604020202020204" pitchFamily="34" charset="0"/>
              <a:buChar char="•"/>
            </a:pPr>
            <a:r>
              <a:rPr lang="zh-CN" altLang="en-US" b="1" dirty="0">
                <a:latin typeface="华文楷体" panose="02010600040101010101" pitchFamily="2" charset="-122"/>
                <a:ea typeface="华文楷体" panose="02010600040101010101" pitchFamily="2" charset="-122"/>
              </a:rPr>
              <a:t>宏观</a:t>
            </a:r>
            <a:r>
              <a:rPr lang="zh-CN" altLang="en-US" b="1" dirty="0" smtClean="0">
                <a:latin typeface="华文楷体" panose="02010600040101010101" pitchFamily="2" charset="-122"/>
                <a:ea typeface="华文楷体" panose="02010600040101010101" pitchFamily="2" charset="-122"/>
              </a:rPr>
              <a:t>层面</a:t>
            </a:r>
            <a:endParaRPr lang="en-US" altLang="zh-CN" b="1" dirty="0" smtClean="0">
              <a:latin typeface="华文楷体" panose="02010600040101010101" pitchFamily="2" charset="-122"/>
              <a:ea typeface="华文楷体" panose="02010600040101010101" pitchFamily="2" charset="-122"/>
            </a:endParaRPr>
          </a:p>
        </p:txBody>
      </p:sp>
      <p:sp>
        <p:nvSpPr>
          <p:cNvPr id="6" name="矩形 5"/>
          <p:cNvSpPr>
            <a:spLocks noChangeArrowheads="1"/>
          </p:cNvSpPr>
          <p:nvPr/>
        </p:nvSpPr>
        <p:spPr bwMode="auto">
          <a:xfrm>
            <a:off x="986402" y="3661319"/>
            <a:ext cx="4116176" cy="2566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1pPr>
            <a:lvl2pPr marL="4556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2pPr>
            <a:lvl3pPr marL="9128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3pPr>
            <a:lvl4pPr marL="13700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4pPr>
            <a:lvl5pPr marL="18272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6pPr>
            <a:lvl7pPr marL="27432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7pPr>
            <a:lvl8pPr marL="32004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8pPr>
            <a:lvl9pPr marL="36576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9pPr>
          </a:lstStyle>
          <a:p>
            <a:pPr marL="285750" indent="-285750" algn="just" eaLnBrk="1" hangingPunct="1">
              <a:lnSpc>
                <a:spcPct val="121000"/>
              </a:lnSpc>
              <a:spcBef>
                <a:spcPts val="450"/>
              </a:spcBef>
              <a:buClr>
                <a:srgbClr val="FFC000"/>
              </a:buClr>
              <a:buSzPct val="70000"/>
              <a:buFont typeface="Wingdings" panose="05000000000000000000" pitchFamily="2" charset="2"/>
              <a:buChar char="ü"/>
            </a:pPr>
            <a:r>
              <a:rPr lang="zh-CN" altLang="zh-CN" sz="1400" dirty="0" smtClean="0">
                <a:latin typeface="华文楷体" panose="02010600040101010101" pitchFamily="2" charset="-122"/>
                <a:ea typeface="华文楷体" panose="02010600040101010101" pitchFamily="2" charset="-122"/>
              </a:rPr>
              <a:t>创新</a:t>
            </a:r>
            <a:r>
              <a:rPr lang="zh-CN" altLang="zh-CN" sz="1400" dirty="0">
                <a:latin typeface="华文楷体" panose="02010600040101010101" pitchFamily="2" charset="-122"/>
                <a:ea typeface="华文楷体" panose="02010600040101010101" pitchFamily="2" charset="-122"/>
              </a:rPr>
              <a:t>体系</a:t>
            </a:r>
            <a:r>
              <a:rPr lang="zh-CN" altLang="zh-CN" sz="1400" dirty="0" smtClean="0">
                <a:latin typeface="华文楷体" panose="02010600040101010101" pitchFamily="2" charset="-122"/>
                <a:ea typeface="华文楷体" panose="02010600040101010101" pitchFamily="2" charset="-122"/>
              </a:rPr>
              <a:t>陈旧</a:t>
            </a:r>
            <a:r>
              <a:rPr lang="zh-CN" altLang="en-US" sz="1400" dirty="0" smtClean="0">
                <a:latin typeface="华文楷体" panose="02010600040101010101" pitchFamily="2" charset="-122"/>
                <a:ea typeface="华文楷体" panose="02010600040101010101" pitchFamily="2" charset="-122"/>
              </a:rPr>
              <a:t>：</a:t>
            </a:r>
            <a:r>
              <a:rPr lang="zh-CN" altLang="zh-CN" sz="1400" dirty="0" smtClean="0">
                <a:latin typeface="华文楷体" panose="02010600040101010101" pitchFamily="2" charset="-122"/>
                <a:ea typeface="华文楷体" panose="02010600040101010101" pitchFamily="2" charset="-122"/>
              </a:rPr>
              <a:t>倚重</a:t>
            </a:r>
            <a:r>
              <a:rPr lang="zh-CN" altLang="zh-CN" sz="1400" dirty="0">
                <a:latin typeface="华文楷体" panose="02010600040101010101" pitchFamily="2" charset="-122"/>
                <a:ea typeface="华文楷体" panose="02010600040101010101" pitchFamily="2" charset="-122"/>
              </a:rPr>
              <a:t>传统的高校、科研机构及国有企业，相关的产业扶持资金也没有得到很好的</a:t>
            </a:r>
            <a:r>
              <a:rPr lang="zh-CN" altLang="zh-CN" sz="1400" dirty="0" smtClean="0">
                <a:latin typeface="华文楷体" panose="02010600040101010101" pitchFamily="2" charset="-122"/>
                <a:ea typeface="华文楷体" panose="02010600040101010101" pitchFamily="2" charset="-122"/>
              </a:rPr>
              <a:t>利用</a:t>
            </a:r>
            <a:r>
              <a:rPr lang="zh-CN" altLang="en-US" sz="1400" dirty="0" smtClean="0">
                <a:latin typeface="华文楷体" panose="02010600040101010101" pitchFamily="2" charset="-122"/>
                <a:ea typeface="华文楷体" panose="02010600040101010101" pitchFamily="2" charset="-122"/>
              </a:rPr>
              <a:t>；</a:t>
            </a:r>
            <a:endParaRPr lang="en-US" altLang="zh-CN" sz="1400" dirty="0" smtClean="0">
              <a:latin typeface="华文楷体" panose="02010600040101010101" pitchFamily="2" charset="-122"/>
              <a:ea typeface="华文楷体" panose="02010600040101010101" pitchFamily="2" charset="-122"/>
            </a:endParaRPr>
          </a:p>
          <a:p>
            <a:pPr marL="285750" indent="-285750" algn="just" eaLnBrk="1" hangingPunct="1">
              <a:lnSpc>
                <a:spcPct val="121000"/>
              </a:lnSpc>
              <a:spcBef>
                <a:spcPts val="450"/>
              </a:spcBef>
              <a:buClr>
                <a:srgbClr val="FFC000"/>
              </a:buClr>
              <a:buSzPct val="70000"/>
              <a:buFont typeface="Wingdings" panose="05000000000000000000" pitchFamily="2" charset="2"/>
              <a:buChar char="ü"/>
            </a:pPr>
            <a:r>
              <a:rPr lang="zh-CN" altLang="zh-CN" sz="1400" dirty="0">
                <a:latin typeface="华文楷体" panose="02010600040101010101" pitchFamily="2" charset="-122"/>
                <a:ea typeface="华文楷体" panose="02010600040101010101" pitchFamily="2" charset="-122"/>
              </a:rPr>
              <a:t>人才匮乏、教育体系落后。</a:t>
            </a:r>
            <a:r>
              <a:rPr lang="zh-CN" altLang="zh-CN" sz="1400" dirty="0" smtClean="0">
                <a:latin typeface="华文楷体" panose="02010600040101010101" pitchFamily="2" charset="-122"/>
                <a:ea typeface="华文楷体" panose="02010600040101010101" pitchFamily="2" charset="-122"/>
              </a:rPr>
              <a:t>目前适应“</a:t>
            </a:r>
            <a:r>
              <a:rPr lang="zh-CN" altLang="en-US" sz="1400" dirty="0" smtClean="0">
                <a:latin typeface="华文楷体" panose="02010600040101010101" pitchFamily="2" charset="-122"/>
                <a:ea typeface="华文楷体" panose="02010600040101010101" pitchFamily="2" charset="-122"/>
              </a:rPr>
              <a:t>互联网</a:t>
            </a:r>
            <a:r>
              <a:rPr lang="en-US" altLang="zh-CN" sz="1400" dirty="0" smtClean="0">
                <a:latin typeface="华文楷体" panose="02010600040101010101" pitchFamily="2" charset="-122"/>
                <a:ea typeface="华文楷体" panose="02010600040101010101" pitchFamily="2" charset="-122"/>
              </a:rPr>
              <a:t>+</a:t>
            </a:r>
            <a:r>
              <a:rPr lang="zh-CN" altLang="zh-CN" sz="1400" dirty="0" smtClean="0">
                <a:latin typeface="华文楷体" panose="02010600040101010101" pitchFamily="2" charset="-122"/>
                <a:ea typeface="华文楷体" panose="02010600040101010101" pitchFamily="2" charset="-122"/>
              </a:rPr>
              <a:t>”</a:t>
            </a:r>
            <a:r>
              <a:rPr lang="zh-CN" altLang="en-US" sz="1400" dirty="0" smtClean="0">
                <a:latin typeface="华文楷体" panose="02010600040101010101" pitchFamily="2" charset="-122"/>
                <a:ea typeface="华文楷体" panose="02010600040101010101" pitchFamily="2" charset="-122"/>
              </a:rPr>
              <a:t>的</a:t>
            </a:r>
            <a:r>
              <a:rPr lang="zh-CN" altLang="zh-CN" sz="1400" dirty="0" smtClean="0">
                <a:latin typeface="华文楷体" panose="02010600040101010101" pitchFamily="2" charset="-122"/>
                <a:ea typeface="华文楷体" panose="02010600040101010101" pitchFamily="2" charset="-122"/>
              </a:rPr>
              <a:t>专业</a:t>
            </a:r>
            <a:r>
              <a:rPr lang="zh-CN" altLang="zh-CN" sz="1400" dirty="0">
                <a:latin typeface="华文楷体" panose="02010600040101010101" pitchFamily="2" charset="-122"/>
                <a:ea typeface="华文楷体" panose="02010600040101010101" pitchFamily="2" charset="-122"/>
              </a:rPr>
              <a:t>人才非常短缺，人才结构不尽合理。比如，电子商务人才、移动互联网人才、互联网金融人才等领域培养机制与市场需求严重脱节。</a:t>
            </a:r>
          </a:p>
          <a:p>
            <a:pPr marL="285750" indent="-285750" algn="just" eaLnBrk="1" hangingPunct="1">
              <a:lnSpc>
                <a:spcPct val="121000"/>
              </a:lnSpc>
              <a:spcBef>
                <a:spcPts val="450"/>
              </a:spcBef>
              <a:buClr>
                <a:srgbClr val="FFC000"/>
              </a:buClr>
              <a:buSzPct val="70000"/>
              <a:buFont typeface="Wingdings" panose="05000000000000000000" pitchFamily="2" charset="2"/>
              <a:buChar char="ü"/>
            </a:pPr>
            <a:endParaRPr lang="zh-CN" altLang="zh-CN" sz="1400" dirty="0">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2474" y="4144539"/>
            <a:ext cx="2678895" cy="16993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矩形 7"/>
          <p:cNvSpPr/>
          <p:nvPr/>
        </p:nvSpPr>
        <p:spPr>
          <a:xfrm>
            <a:off x="5272474" y="3848681"/>
            <a:ext cx="2492990" cy="276999"/>
          </a:xfrm>
          <a:prstGeom prst="rect">
            <a:avLst/>
          </a:prstGeom>
        </p:spPr>
        <p:txBody>
          <a:bodyPr wrap="none">
            <a:spAutoFit/>
          </a:bodyPr>
          <a:lstStyle/>
          <a:p>
            <a:r>
              <a:rPr lang="en-US" altLang="zh-CN" sz="1200" i="1" dirty="0" smtClean="0">
                <a:latin typeface="楷体" panose="02010609060101010101" pitchFamily="49" charset="-122"/>
                <a:ea typeface="楷体" panose="02010609060101010101" pitchFamily="49" charset="-122"/>
                <a:hlinkClick r:id="rId4" action="ppaction://hlinkfile"/>
              </a:rPr>
              <a:t>Facebook</a:t>
            </a:r>
            <a:r>
              <a:rPr lang="zh-CN" altLang="en-US" sz="1200" i="1" dirty="0" smtClean="0">
                <a:latin typeface="楷体" panose="02010609060101010101" pitchFamily="49" charset="-122"/>
                <a:ea typeface="楷体" panose="02010609060101010101" pitchFamily="49" charset="-122"/>
                <a:hlinkClick r:id="rId4" action="ppaction://hlinkfile"/>
              </a:rPr>
              <a:t>十年计划图</a:t>
            </a:r>
            <a:r>
              <a:rPr lang="zh-CN" altLang="en-US" sz="1200" i="1" dirty="0" smtClean="0">
                <a:latin typeface="楷体" panose="02010609060101010101" pitchFamily="49" charset="-122"/>
                <a:ea typeface="楷体" panose="02010609060101010101" pitchFamily="49" charset="-122"/>
              </a:rPr>
              <a:t>对我们的警示</a:t>
            </a:r>
            <a:endParaRPr lang="zh-CN" altLang="en-US" sz="1200" i="1" dirty="0">
              <a:latin typeface="楷体" panose="02010609060101010101" pitchFamily="49" charset="-122"/>
              <a:ea typeface="楷体" panose="02010609060101010101" pitchFamily="49" charset="-122"/>
            </a:endParaRPr>
          </a:p>
        </p:txBody>
      </p:sp>
      <p:sp>
        <p:nvSpPr>
          <p:cNvPr id="9" name="标题 1"/>
          <p:cNvSpPr txBox="1">
            <a:spLocks/>
          </p:cNvSpPr>
          <p:nvPr/>
        </p:nvSpPr>
        <p:spPr>
          <a:xfrm>
            <a:off x="1305784" y="203726"/>
            <a:ext cx="7937607" cy="696912"/>
          </a:xfrm>
          <a:prstGeom prst="rect">
            <a:avLst/>
          </a:prstGeom>
        </p:spPr>
        <p:txBody>
          <a:bodyPr/>
          <a:lstStyle>
            <a:lvl1pPr algn="l" defTabSz="914400" rtl="0" eaLnBrk="1" latinLnBrk="0" hangingPunct="1">
              <a:spcBef>
                <a:spcPct val="0"/>
              </a:spcBef>
              <a:buNone/>
              <a:defRPr lang="zh-CN" altLang="en-US" sz="2800" b="0" kern="1200" dirty="0">
                <a:solidFill>
                  <a:schemeClr val="tx1"/>
                </a:solidFill>
                <a:effectLst/>
                <a:latin typeface="黑体" panose="02010609060101010101" pitchFamily="49" charset="-122"/>
                <a:ea typeface="黑体" panose="02010609060101010101" pitchFamily="49" charset="-122"/>
                <a:cs typeface="+mj-cs"/>
              </a:defRPr>
            </a:lvl1pPr>
          </a:lstStyle>
          <a:p>
            <a:r>
              <a:rPr lang="en-US" altLang="zh-CN" b="1" dirty="0" smtClean="0">
                <a:latin typeface="微软雅黑" panose="020B0503020204020204" pitchFamily="34" charset="-122"/>
                <a:ea typeface="微软雅黑" panose="020B0503020204020204" pitchFamily="34" charset="-122"/>
              </a:rPr>
              <a:t>1.</a:t>
            </a:r>
            <a:r>
              <a:rPr lang="en-US" altLang="zh-CN" b="1" dirty="0" smtClean="0">
                <a:latin typeface="微软雅黑" panose="020B0503020204020204" pitchFamily="34" charset="-122"/>
                <a:ea typeface="微软雅黑" panose="020B0503020204020204" pitchFamily="34" charset="-122"/>
              </a:rPr>
              <a:t>2</a:t>
            </a:r>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中国</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互联网</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”面临的问题</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897695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1013234" y="1786515"/>
            <a:ext cx="6848148" cy="2907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1pPr>
            <a:lvl2pPr marL="4556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2pPr>
            <a:lvl3pPr marL="9128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3pPr>
            <a:lvl4pPr marL="13700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4pPr>
            <a:lvl5pPr marL="18272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6pPr>
            <a:lvl7pPr marL="27432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7pPr>
            <a:lvl8pPr marL="32004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8pPr>
            <a:lvl9pPr marL="36576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9pPr>
          </a:lstStyle>
          <a:p>
            <a:pPr marL="285750" indent="-285750" algn="just" eaLnBrk="1" hangingPunct="1">
              <a:lnSpc>
                <a:spcPct val="121000"/>
              </a:lnSpc>
              <a:spcBef>
                <a:spcPts val="450"/>
              </a:spcBef>
              <a:buClr>
                <a:srgbClr val="FFC000"/>
              </a:buClr>
              <a:buSzPct val="70000"/>
              <a:buFont typeface="Wingdings" panose="05000000000000000000" pitchFamily="2" charset="2"/>
              <a:buChar char="ü"/>
            </a:pPr>
            <a:r>
              <a:rPr lang="zh-CN" altLang="en-US" sz="1600" dirty="0" smtClean="0">
                <a:latin typeface="华文楷体" panose="02010600040101010101" pitchFamily="2" charset="-122"/>
                <a:ea typeface="华文楷体" panose="02010600040101010101" pitchFamily="2" charset="-122"/>
              </a:rPr>
              <a:t>对新技术影响传统业务的前瞻性不足，缺乏变革准备；</a:t>
            </a:r>
            <a:endParaRPr lang="en-US" altLang="zh-CN" sz="1600" dirty="0" smtClean="0">
              <a:latin typeface="华文楷体" panose="02010600040101010101" pitchFamily="2" charset="-122"/>
              <a:ea typeface="华文楷体" panose="02010600040101010101" pitchFamily="2" charset="-122"/>
            </a:endParaRPr>
          </a:p>
          <a:p>
            <a:pPr marL="285750" indent="-285750" algn="just" eaLnBrk="1" hangingPunct="1">
              <a:lnSpc>
                <a:spcPct val="121000"/>
              </a:lnSpc>
              <a:spcBef>
                <a:spcPts val="450"/>
              </a:spcBef>
              <a:buClr>
                <a:srgbClr val="FFC000"/>
              </a:buClr>
              <a:buSzPct val="70000"/>
              <a:buFont typeface="Wingdings" panose="05000000000000000000" pitchFamily="2" charset="2"/>
              <a:buChar char="ü"/>
            </a:pPr>
            <a:r>
              <a:rPr lang="zh-CN" altLang="en-US" sz="1600" dirty="0" smtClean="0">
                <a:latin typeface="华文楷体" panose="02010600040101010101" pitchFamily="2" charset="-122"/>
                <a:ea typeface="华文楷体" panose="02010600040101010101" pitchFamily="2" charset="-122"/>
              </a:rPr>
              <a:t>互联网与传统行业接合的理论与方法不成熟；</a:t>
            </a:r>
            <a:endParaRPr lang="en-US" altLang="zh-CN" sz="1600" dirty="0" smtClean="0">
              <a:latin typeface="华文楷体" panose="02010600040101010101" pitchFamily="2" charset="-122"/>
              <a:ea typeface="华文楷体" panose="02010600040101010101" pitchFamily="2" charset="-122"/>
            </a:endParaRPr>
          </a:p>
          <a:p>
            <a:pPr marL="285750" indent="-285750" algn="just" eaLnBrk="1" hangingPunct="1">
              <a:lnSpc>
                <a:spcPct val="121000"/>
              </a:lnSpc>
              <a:spcBef>
                <a:spcPts val="450"/>
              </a:spcBef>
              <a:buClr>
                <a:srgbClr val="FFC000"/>
              </a:buClr>
              <a:buSzPct val="70000"/>
              <a:buFont typeface="Wingdings" panose="05000000000000000000" pitchFamily="2" charset="2"/>
              <a:buChar char="ü"/>
            </a:pPr>
            <a:r>
              <a:rPr lang="zh-CN" altLang="zh-CN" sz="1600" dirty="0" smtClean="0">
                <a:latin typeface="华文楷体" panose="02010600040101010101" pitchFamily="2" charset="-122"/>
                <a:ea typeface="华文楷体" panose="02010600040101010101" pitchFamily="2" charset="-122"/>
              </a:rPr>
              <a:t>信息技术</a:t>
            </a:r>
            <a:r>
              <a:rPr lang="zh-CN" altLang="zh-CN" sz="1600" dirty="0">
                <a:latin typeface="华文楷体" panose="02010600040101010101" pitchFamily="2" charset="-122"/>
                <a:ea typeface="华文楷体" panose="02010600040101010101" pitchFamily="2" charset="-122"/>
              </a:rPr>
              <a:t>治理结构不健全、</a:t>
            </a:r>
            <a:r>
              <a:rPr lang="en-US" altLang="zh-CN" sz="1600" dirty="0">
                <a:latin typeface="华文楷体" panose="02010600040101010101" pitchFamily="2" charset="-122"/>
                <a:ea typeface="华文楷体" panose="02010600040101010101" pitchFamily="2" charset="-122"/>
              </a:rPr>
              <a:t>IT</a:t>
            </a:r>
            <a:r>
              <a:rPr lang="zh-CN" altLang="zh-CN" sz="1600" dirty="0">
                <a:latin typeface="华文楷体" panose="02010600040101010101" pitchFamily="2" charset="-122"/>
                <a:ea typeface="华文楷体" panose="02010600040101010101" pitchFamily="2" charset="-122"/>
              </a:rPr>
              <a:t>支持</a:t>
            </a:r>
            <a:r>
              <a:rPr lang="zh-CN" altLang="zh-CN" sz="1600" dirty="0" smtClean="0">
                <a:latin typeface="华文楷体" panose="02010600040101010101" pitchFamily="2" charset="-122"/>
                <a:ea typeface="华文楷体" panose="02010600040101010101" pitchFamily="2" charset="-122"/>
              </a:rPr>
              <a:t>业务</a:t>
            </a:r>
            <a:r>
              <a:rPr lang="zh-CN" altLang="en-US" sz="1600" dirty="0" smtClean="0">
                <a:latin typeface="华文楷体" panose="02010600040101010101" pitchFamily="2" charset="-122"/>
                <a:ea typeface="华文楷体" panose="02010600040101010101" pitchFamily="2" charset="-122"/>
              </a:rPr>
              <a:t>创新</a:t>
            </a:r>
            <a:r>
              <a:rPr lang="zh-CN" altLang="zh-CN" sz="1600" dirty="0" smtClean="0">
                <a:latin typeface="华文楷体" panose="02010600040101010101" pitchFamily="2" charset="-122"/>
                <a:ea typeface="华文楷体" panose="02010600040101010101" pitchFamily="2" charset="-122"/>
              </a:rPr>
              <a:t>能力</a:t>
            </a:r>
            <a:r>
              <a:rPr lang="zh-CN" altLang="zh-CN" sz="1600" dirty="0">
                <a:latin typeface="华文楷体" panose="02010600040101010101" pitchFamily="2" charset="-122"/>
                <a:ea typeface="华文楷体" panose="02010600040101010101" pitchFamily="2" charset="-122"/>
              </a:rPr>
              <a:t>不足；</a:t>
            </a:r>
            <a:endParaRPr lang="en-US" altLang="zh-CN" sz="1600" dirty="0">
              <a:latin typeface="华文楷体" panose="02010600040101010101" pitchFamily="2" charset="-122"/>
              <a:ea typeface="华文楷体" panose="02010600040101010101" pitchFamily="2" charset="-122"/>
            </a:endParaRPr>
          </a:p>
          <a:p>
            <a:pPr marL="285750" indent="-285750" algn="just" eaLnBrk="1" hangingPunct="1">
              <a:lnSpc>
                <a:spcPct val="121000"/>
              </a:lnSpc>
              <a:spcBef>
                <a:spcPts val="450"/>
              </a:spcBef>
              <a:buClr>
                <a:srgbClr val="FFC000"/>
              </a:buClr>
              <a:buSzPct val="70000"/>
              <a:buFont typeface="Wingdings" panose="05000000000000000000" pitchFamily="2" charset="2"/>
              <a:buChar char="ü"/>
            </a:pPr>
            <a:r>
              <a:rPr lang="zh-CN" altLang="en-US" sz="1600" dirty="0" smtClean="0">
                <a:latin typeface="华文楷体" panose="02010600040101010101" pitchFamily="2" charset="-122"/>
                <a:ea typeface="华文楷体" panose="02010600040101010101" pitchFamily="2" charset="-122"/>
              </a:rPr>
              <a:t>面向互联网的新技术架构理解与快速研发能力不足；</a:t>
            </a:r>
            <a:endParaRPr lang="en-US" altLang="zh-CN" sz="1600" dirty="0" smtClean="0">
              <a:latin typeface="华文楷体" panose="02010600040101010101" pitchFamily="2" charset="-122"/>
              <a:ea typeface="华文楷体" panose="02010600040101010101" pitchFamily="2" charset="-122"/>
            </a:endParaRPr>
          </a:p>
          <a:p>
            <a:pPr marL="285750" indent="-285750" algn="just" eaLnBrk="1" hangingPunct="1">
              <a:lnSpc>
                <a:spcPct val="121000"/>
              </a:lnSpc>
              <a:spcBef>
                <a:spcPts val="450"/>
              </a:spcBef>
              <a:buClr>
                <a:srgbClr val="FFC000"/>
              </a:buClr>
              <a:buSzPct val="70000"/>
              <a:buFont typeface="Wingdings" panose="05000000000000000000" pitchFamily="2" charset="2"/>
              <a:buChar char="ü"/>
            </a:pPr>
            <a:r>
              <a:rPr lang="zh-CN" altLang="en-US" sz="1600" dirty="0" smtClean="0">
                <a:latin typeface="华文楷体" panose="02010600040101010101" pitchFamily="2" charset="-122"/>
                <a:ea typeface="华文楷体" panose="02010600040101010101" pitchFamily="2" charset="-122"/>
              </a:rPr>
              <a:t>面向客户的产品设计和运营能力存在较大缺陷；</a:t>
            </a:r>
            <a:endParaRPr lang="en-US" altLang="zh-CN" sz="1600" dirty="0" smtClean="0">
              <a:latin typeface="华文楷体" panose="02010600040101010101" pitchFamily="2" charset="-122"/>
              <a:ea typeface="华文楷体" panose="02010600040101010101" pitchFamily="2" charset="-122"/>
            </a:endParaRPr>
          </a:p>
          <a:p>
            <a:pPr marL="285750" indent="-285750" algn="just" eaLnBrk="1" hangingPunct="1">
              <a:lnSpc>
                <a:spcPct val="121000"/>
              </a:lnSpc>
              <a:spcBef>
                <a:spcPts val="450"/>
              </a:spcBef>
              <a:buClr>
                <a:srgbClr val="FFC000"/>
              </a:buClr>
              <a:buSzPct val="70000"/>
              <a:buFont typeface="Wingdings" panose="05000000000000000000" pitchFamily="2" charset="2"/>
              <a:buChar char="ü"/>
            </a:pPr>
            <a:r>
              <a:rPr lang="zh-CN" altLang="en-US" sz="1600" dirty="0" smtClean="0">
                <a:latin typeface="华文楷体" panose="02010600040101010101" pitchFamily="2" charset="-122"/>
                <a:ea typeface="华文楷体" panose="02010600040101010101" pitchFamily="2" charset="-122"/>
              </a:rPr>
              <a:t>互联网环境下的数据隐私保护及业务风险控制能力较低；</a:t>
            </a:r>
            <a:endParaRPr lang="en-US" altLang="zh-CN" sz="1600" dirty="0">
              <a:latin typeface="华文楷体" panose="02010600040101010101" pitchFamily="2" charset="-122"/>
              <a:ea typeface="华文楷体" panose="02010600040101010101" pitchFamily="2" charset="-122"/>
            </a:endParaRPr>
          </a:p>
          <a:p>
            <a:pPr marL="285750" indent="-285750" algn="just" eaLnBrk="1" hangingPunct="1">
              <a:lnSpc>
                <a:spcPct val="121000"/>
              </a:lnSpc>
              <a:spcBef>
                <a:spcPts val="450"/>
              </a:spcBef>
              <a:buClr>
                <a:srgbClr val="FFC000"/>
              </a:buClr>
              <a:buSzPct val="70000"/>
              <a:buFont typeface="Wingdings" panose="05000000000000000000" pitchFamily="2" charset="2"/>
              <a:buChar char="ü"/>
            </a:pPr>
            <a:r>
              <a:rPr lang="zh-CN" altLang="zh-CN" sz="1600" dirty="0" smtClean="0">
                <a:latin typeface="华文楷体" panose="02010600040101010101" pitchFamily="2" charset="-122"/>
                <a:ea typeface="华文楷体" panose="02010600040101010101" pitchFamily="2" charset="-122"/>
              </a:rPr>
              <a:t>抵御重大网络攻击能力低下，安全</a:t>
            </a:r>
            <a:r>
              <a:rPr lang="zh-CN" altLang="zh-CN" sz="1600" dirty="0">
                <a:latin typeface="华文楷体" panose="02010600040101010101" pitchFamily="2" charset="-122"/>
                <a:ea typeface="华文楷体" panose="02010600040101010101" pitchFamily="2" charset="-122"/>
              </a:rPr>
              <a:t>意识与安全技能急待</a:t>
            </a:r>
            <a:r>
              <a:rPr lang="zh-CN" altLang="zh-CN" sz="1600" dirty="0" smtClean="0">
                <a:latin typeface="华文楷体" panose="02010600040101010101" pitchFamily="2" charset="-122"/>
                <a:ea typeface="华文楷体" panose="02010600040101010101" pitchFamily="2" charset="-122"/>
              </a:rPr>
              <a:t>提高</a:t>
            </a:r>
            <a:r>
              <a:rPr lang="zh-CN" altLang="en-US" sz="1600" dirty="0" smtClean="0">
                <a:latin typeface="华文楷体" panose="02010600040101010101" pitchFamily="2" charset="-122"/>
                <a:ea typeface="华文楷体" panose="02010600040101010101" pitchFamily="2" charset="-122"/>
              </a:rPr>
              <a:t>；</a:t>
            </a:r>
            <a:endParaRPr lang="en-US" altLang="zh-CN" sz="1600" dirty="0" smtClean="0">
              <a:latin typeface="华文楷体" panose="02010600040101010101" pitchFamily="2" charset="-122"/>
              <a:ea typeface="华文楷体" panose="02010600040101010101" pitchFamily="2" charset="-122"/>
            </a:endParaRPr>
          </a:p>
          <a:p>
            <a:pPr marL="285750" indent="-285750" algn="just" eaLnBrk="1" hangingPunct="1">
              <a:lnSpc>
                <a:spcPct val="121000"/>
              </a:lnSpc>
              <a:spcBef>
                <a:spcPts val="450"/>
              </a:spcBef>
              <a:buClr>
                <a:srgbClr val="FFC000"/>
              </a:buClr>
              <a:buSzPct val="70000"/>
              <a:buFont typeface="Wingdings" panose="05000000000000000000" pitchFamily="2" charset="2"/>
              <a:buChar char="ü"/>
            </a:pPr>
            <a:r>
              <a:rPr lang="zh-CN" altLang="en-US" sz="1600" dirty="0">
                <a:latin typeface="华文楷体" panose="02010600040101010101" pitchFamily="2" charset="-122"/>
                <a:ea typeface="华文楷体" panose="02010600040101010101" pitchFamily="2" charset="-122"/>
              </a:rPr>
              <a:t>缺乏“互联网</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”环境下业务与技术的复合性</a:t>
            </a:r>
            <a:r>
              <a:rPr lang="zh-CN" altLang="en-US" sz="1600" dirty="0" smtClean="0">
                <a:latin typeface="华文楷体" panose="02010600040101010101" pitchFamily="2" charset="-122"/>
                <a:ea typeface="华文楷体" panose="02010600040101010101" pitchFamily="2" charset="-122"/>
              </a:rPr>
              <a:t>人才</a:t>
            </a:r>
            <a:r>
              <a:rPr lang="zh-CN" altLang="zh-CN" sz="1600" dirty="0" smtClean="0">
                <a:latin typeface="华文楷体" panose="02010600040101010101" pitchFamily="2" charset="-122"/>
                <a:ea typeface="华文楷体" panose="02010600040101010101" pitchFamily="2" charset="-122"/>
              </a:rPr>
              <a:t>等</a:t>
            </a:r>
            <a:r>
              <a:rPr lang="zh-CN" altLang="zh-CN" sz="1600" dirty="0">
                <a:latin typeface="华文楷体" panose="02010600040101010101" pitchFamily="2" charset="-122"/>
                <a:ea typeface="华文楷体" panose="02010600040101010101" pitchFamily="2" charset="-122"/>
              </a:rPr>
              <a:t>问题。</a:t>
            </a:r>
            <a:r>
              <a:rPr lang="en-US" altLang="zh-CN" sz="1600" dirty="0">
                <a:latin typeface="华文楷体" panose="02010600040101010101" pitchFamily="2" charset="-122"/>
                <a:ea typeface="华文楷体" panose="02010600040101010101" pitchFamily="2" charset="-122"/>
              </a:rPr>
              <a:t> </a:t>
            </a:r>
            <a:endParaRPr lang="zh-CN" altLang="zh-CN" sz="1600" dirty="0">
              <a:latin typeface="华文楷体" panose="02010600040101010101" pitchFamily="2" charset="-122"/>
              <a:ea typeface="华文楷体" panose="02010600040101010101" pitchFamily="2" charset="-122"/>
            </a:endParaRPr>
          </a:p>
        </p:txBody>
      </p:sp>
      <p:sp>
        <p:nvSpPr>
          <p:cNvPr id="4" name="矩形 3"/>
          <p:cNvSpPr>
            <a:spLocks noChangeArrowheads="1"/>
          </p:cNvSpPr>
          <p:nvPr/>
        </p:nvSpPr>
        <p:spPr bwMode="auto">
          <a:xfrm>
            <a:off x="573732" y="1237776"/>
            <a:ext cx="6695727" cy="44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1pPr>
            <a:lvl2pPr marL="4556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2pPr>
            <a:lvl3pPr marL="9128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3pPr>
            <a:lvl4pPr marL="13700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4pPr>
            <a:lvl5pPr marL="1827213" indent="1588" algn="l" defTabSz="912813" rtl="0" eaLnBrk="0" fontAlgn="base" hangingPunct="0">
              <a:spcBef>
                <a:spcPct val="0"/>
              </a:spcBef>
              <a:spcAft>
                <a:spcPct val="0"/>
              </a:spcAft>
              <a:defRPr sz="20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6pPr>
            <a:lvl7pPr marL="27432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7pPr>
            <a:lvl8pPr marL="32004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8pPr>
            <a:lvl9pPr marL="36576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9pPr>
          </a:lstStyle>
          <a:p>
            <a:pPr marL="285750" indent="-285750" algn="just" eaLnBrk="1" hangingPunct="1">
              <a:lnSpc>
                <a:spcPct val="121000"/>
              </a:lnSpc>
              <a:spcBef>
                <a:spcPts val="450"/>
              </a:spcBef>
              <a:buClr>
                <a:srgbClr val="FFC000"/>
              </a:buClr>
              <a:buSzPct val="70000"/>
              <a:buFont typeface="Wingdings" panose="05000000000000000000" pitchFamily="2" charset="2"/>
              <a:buChar char="n"/>
            </a:pPr>
            <a:r>
              <a:rPr lang="zh-CN" altLang="en-US" b="1" dirty="0" smtClean="0">
                <a:latin typeface="华文楷体" panose="02010600040101010101" pitchFamily="2" charset="-122"/>
                <a:ea typeface="华文楷体" panose="02010600040101010101" pitchFamily="2" charset="-122"/>
              </a:rPr>
              <a:t>微观层面</a:t>
            </a:r>
            <a:endParaRPr lang="en-US" altLang="zh-CN" b="1" dirty="0" smtClean="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42081" y="3438239"/>
            <a:ext cx="2272773" cy="2190127"/>
          </a:xfrm>
          <a:prstGeom prst="rect">
            <a:avLst/>
          </a:prstGeom>
        </p:spPr>
      </p:pic>
    </p:spTree>
    <p:extLst>
      <p:ext uri="{BB962C8B-B14F-4D97-AF65-F5344CB8AC3E}">
        <p14:creationId xmlns:p14="http://schemas.microsoft.com/office/powerpoint/2010/main" val="5515438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618108" y="3142822"/>
            <a:ext cx="5709072" cy="651731"/>
          </a:xfrm>
          <a:prstGeom prst="roundRect">
            <a:avLst/>
          </a:prstGeom>
          <a:noFill/>
          <a:ln w="3175" cap="flat" cmpd="sng" algn="ctr">
            <a:solidFill>
              <a:schemeClr val="accent6"/>
            </a:solidFill>
            <a:prstDash val="sysDash"/>
            <a:round/>
            <a:headEnd type="none" w="med" len="med"/>
            <a:tailEnd type="none" w="med" len="med"/>
          </a:ln>
          <a:effectLst>
            <a:glow rad="139700">
              <a:schemeClr val="accent2">
                <a:satMod val="175000"/>
                <a:alpha val="40000"/>
              </a:schemeClr>
            </a:glow>
          </a:effectLst>
        </p:spPr>
        <p:txBody>
          <a:bodyPr vert="horz" wrap="square" lIns="91440" tIns="45720" rIns="91440" bIns="45720" numCol="1" rtlCol="0" anchor="t" anchorCtr="0" compatLnSpc="1">
            <a:prstTxWarp prst="textNoShape">
              <a:avLst/>
            </a:prstTxWarp>
          </a:bodyPr>
          <a:lstStyle/>
          <a:p>
            <a:pPr fontAlgn="base" latinLnBrk="1">
              <a:spcBef>
                <a:spcPct val="0"/>
              </a:spcBef>
              <a:spcAft>
                <a:spcPct val="0"/>
              </a:spcAft>
            </a:pPr>
            <a:endParaRPr kumimoji="1" lang="zh-CN" altLang="en-US" sz="24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136153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545125" y="1075005"/>
            <a:ext cx="8340458" cy="381605"/>
          </a:xfrm>
          <a:prstGeom prst="rect">
            <a:avLst/>
          </a:prstGeom>
        </p:spPr>
        <p:txBody>
          <a:bodyPr/>
          <a:lstStyle>
            <a:lvl1pPr marL="342900" indent="-342900" algn="l" rtl="0" fontAlgn="base">
              <a:lnSpc>
                <a:spcPct val="110000"/>
              </a:lnSpc>
              <a:spcBef>
                <a:spcPct val="20000"/>
              </a:spcBef>
              <a:spcAft>
                <a:spcPct val="20000"/>
              </a:spcAft>
              <a:buClr>
                <a:srgbClr val="D57117"/>
              </a:buClr>
              <a:buSzPct val="70000"/>
              <a:buFont typeface="Wingdings" pitchFamily="2" charset="2"/>
              <a:buChar char="n"/>
              <a:defRPr sz="2400" b="1">
                <a:solidFill>
                  <a:schemeClr val="tx1"/>
                </a:solidFill>
                <a:latin typeface="+mn-lt"/>
                <a:ea typeface="+mn-ea"/>
                <a:cs typeface="+mn-cs"/>
              </a:defRPr>
            </a:lvl1pPr>
            <a:lvl2pPr marL="742950" indent="-285750" algn="l" rtl="0" fontAlgn="base">
              <a:lnSpc>
                <a:spcPct val="110000"/>
              </a:lnSpc>
              <a:spcBef>
                <a:spcPct val="20000"/>
              </a:spcBef>
              <a:spcAft>
                <a:spcPct val="20000"/>
              </a:spcAft>
              <a:buClr>
                <a:srgbClr val="FFCC00"/>
              </a:buClr>
              <a:buSzPct val="70000"/>
              <a:buFont typeface="Wingdings" pitchFamily="2" charset="2"/>
              <a:buChar char="n"/>
              <a:defRPr sz="2000" b="1">
                <a:solidFill>
                  <a:schemeClr val="tx1"/>
                </a:solidFill>
                <a:latin typeface="+mn-lt"/>
                <a:ea typeface="+mn-ea"/>
              </a:defRPr>
            </a:lvl2pPr>
            <a:lvl3pPr marL="1143000" indent="-228600" algn="l" rtl="0" fontAlgn="base">
              <a:lnSpc>
                <a:spcPct val="110000"/>
              </a:lnSpc>
              <a:spcBef>
                <a:spcPct val="20000"/>
              </a:spcBef>
              <a:spcAft>
                <a:spcPct val="20000"/>
              </a:spcAft>
              <a:buClr>
                <a:srgbClr val="CB9BFF"/>
              </a:buClr>
              <a:buSzPct val="70000"/>
              <a:buFont typeface="Wingdings" pitchFamily="2" charset="2"/>
              <a:buChar char="n"/>
              <a:defRPr b="1">
                <a:solidFill>
                  <a:schemeClr val="tx1"/>
                </a:solidFill>
                <a:latin typeface="+mn-lt"/>
                <a:ea typeface="+mn-ea"/>
              </a:defRPr>
            </a:lvl3pPr>
            <a:lvl4pPr marL="1600200" indent="-228600" algn="l" rtl="0" fontAlgn="base">
              <a:lnSpc>
                <a:spcPct val="110000"/>
              </a:lnSpc>
              <a:spcBef>
                <a:spcPct val="20000"/>
              </a:spcBef>
              <a:spcAft>
                <a:spcPct val="20000"/>
              </a:spcAft>
              <a:buClr>
                <a:srgbClr val="66FFCC"/>
              </a:buClr>
              <a:buSzPct val="70000"/>
              <a:buFont typeface="Wingdings" pitchFamily="2" charset="2"/>
              <a:buChar char="n"/>
              <a:defRPr sz="1600" b="1">
                <a:solidFill>
                  <a:schemeClr val="tx1"/>
                </a:solidFill>
                <a:latin typeface="+mn-lt"/>
                <a:ea typeface="+mn-ea"/>
              </a:defRPr>
            </a:lvl4pPr>
            <a:lvl5pPr marL="20574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5pPr>
            <a:lvl6pPr marL="25146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6pPr>
            <a:lvl7pPr marL="29718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7pPr>
            <a:lvl8pPr marL="34290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8pPr>
            <a:lvl9pPr marL="3886200" indent="-228600" algn="l" rtl="0" fontAlgn="base">
              <a:lnSpc>
                <a:spcPct val="110000"/>
              </a:lnSpc>
              <a:spcBef>
                <a:spcPct val="20000"/>
              </a:spcBef>
              <a:spcAft>
                <a:spcPct val="20000"/>
              </a:spcAft>
              <a:buClr>
                <a:schemeClr val="folHlink"/>
              </a:buClr>
              <a:buSzPct val="70000"/>
              <a:buFont typeface="Wingdings" pitchFamily="2" charset="2"/>
              <a:buChar char="n"/>
              <a:defRPr sz="1600" b="1">
                <a:solidFill>
                  <a:schemeClr val="tx1"/>
                </a:solidFill>
                <a:latin typeface="+mn-lt"/>
                <a:ea typeface="+mn-ea"/>
              </a:defRPr>
            </a:lvl9pPr>
          </a:lstStyle>
          <a:p>
            <a:r>
              <a:rPr lang="zh-CN" altLang="en-US" b="0" dirty="0" smtClean="0">
                <a:latin typeface="微软雅黑" panose="020B0503020204020204" pitchFamily="34" charset="-122"/>
                <a:ea typeface="微软雅黑" panose="020B0503020204020204" pitchFamily="34" charset="-122"/>
              </a:rPr>
              <a:t>“</a:t>
            </a:r>
            <a:r>
              <a:rPr lang="zh-CN" altLang="zh-CN" b="0" dirty="0" smtClean="0">
                <a:latin typeface="微软雅黑" panose="020B0503020204020204" pitchFamily="34" charset="-122"/>
                <a:ea typeface="微软雅黑" panose="020B0503020204020204" pitchFamily="34" charset="-122"/>
              </a:rPr>
              <a:t>互联网</a:t>
            </a:r>
            <a:r>
              <a:rPr lang="en-US" altLang="zh-CN" b="0" dirty="0" smtClean="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”环境下的</a:t>
            </a:r>
            <a:r>
              <a:rPr lang="zh-CN" altLang="zh-CN" b="0" dirty="0" smtClean="0">
                <a:latin typeface="微软雅黑" panose="020B0503020204020204" pitchFamily="34" charset="-122"/>
                <a:ea typeface="微软雅黑" panose="020B0503020204020204" pitchFamily="34" charset="-122"/>
              </a:rPr>
              <a:t> </a:t>
            </a:r>
            <a:r>
              <a:rPr lang="en-US" altLang="zh-CN" b="0" dirty="0" smtClean="0">
                <a:latin typeface="微软雅黑" panose="020B0503020204020204" pitchFamily="34" charset="-122"/>
                <a:ea typeface="微软雅黑" panose="020B0503020204020204" pitchFamily="34" charset="-122"/>
              </a:rPr>
              <a:t>IT</a:t>
            </a:r>
            <a:r>
              <a:rPr lang="zh-CN" altLang="en-US" b="0" dirty="0" smtClean="0">
                <a:latin typeface="微软雅黑" panose="020B0503020204020204" pitchFamily="34" charset="-122"/>
                <a:ea typeface="微软雅黑" panose="020B0503020204020204" pitchFamily="34" charset="-122"/>
              </a:rPr>
              <a:t>特征</a:t>
            </a:r>
            <a:endParaRPr lang="en-US" altLang="zh-CN" b="0" dirty="0">
              <a:latin typeface="微软雅黑" panose="020B0503020204020204" pitchFamily="34" charset="-122"/>
              <a:ea typeface="微软雅黑" panose="020B0503020204020204" pitchFamily="34" charset="-122"/>
            </a:endParaRPr>
          </a:p>
        </p:txBody>
      </p:sp>
      <p:sp>
        <p:nvSpPr>
          <p:cNvPr id="5" name="矩形 4"/>
          <p:cNvSpPr/>
          <p:nvPr/>
        </p:nvSpPr>
        <p:spPr>
          <a:xfrm>
            <a:off x="1061350" y="1641689"/>
            <a:ext cx="7308007" cy="1754326"/>
          </a:xfrm>
          <a:prstGeom prst="rect">
            <a:avLst/>
          </a:prstGeom>
        </p:spPr>
        <p:txBody>
          <a:bodyPr wrap="square">
            <a:spAutoFit/>
          </a:bodyPr>
          <a:lstStyle/>
          <a:p>
            <a:pPr marL="285750" indent="-285750" algn="just">
              <a:spcAft>
                <a:spcPts val="0"/>
              </a:spcAft>
              <a:buFont typeface="Arial" panose="020B0604020202020204" pitchFamily="34" charset="0"/>
              <a:buChar char="•"/>
            </a:pPr>
            <a:r>
              <a:rPr lang="zh-CN" altLang="zh-CN"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rPr>
              <a:t>互联网企业</a:t>
            </a:r>
            <a:r>
              <a:rPr lang="zh-CN" altLang="zh-CN" kern="0" dirty="0">
                <a:solidFill>
                  <a:srgbClr val="0E0A0A"/>
                </a:solidFill>
                <a:latin typeface="华文楷体" panose="02010600040101010101" pitchFamily="2" charset="-122"/>
                <a:ea typeface="华文楷体" panose="02010600040101010101" pitchFamily="2" charset="-122"/>
                <a:cs typeface="宋体" panose="02010600030101010101" pitchFamily="2" charset="-122"/>
              </a:rPr>
              <a:t>的核心竞争力主要来源于利用移动互联、</a:t>
            </a:r>
            <a:r>
              <a:rPr lang="en-US" altLang="zh-CN" kern="0" dirty="0">
                <a:solidFill>
                  <a:srgbClr val="0E0A0A"/>
                </a:solidFill>
                <a:latin typeface="华文楷体" panose="02010600040101010101" pitchFamily="2" charset="-122"/>
                <a:ea typeface="华文楷体" panose="02010600040101010101" pitchFamily="2" charset="-122"/>
                <a:cs typeface="宋体" panose="02010600030101010101" pitchFamily="2" charset="-122"/>
              </a:rPr>
              <a:t>云计算</a:t>
            </a:r>
            <a:r>
              <a:rPr lang="zh-CN" altLang="zh-CN" kern="0" dirty="0">
                <a:solidFill>
                  <a:srgbClr val="0E0A0A"/>
                </a:solidFill>
                <a:latin typeface="华文楷体" panose="02010600040101010101" pitchFamily="2" charset="-122"/>
                <a:ea typeface="华文楷体" panose="02010600040101010101" pitchFamily="2" charset="-122"/>
                <a:cs typeface="宋体" panose="02010600030101010101" pitchFamily="2" charset="-122"/>
              </a:rPr>
              <a:t>、</a:t>
            </a:r>
            <a:r>
              <a:rPr lang="en-US" altLang="zh-CN" kern="0" dirty="0">
                <a:solidFill>
                  <a:srgbClr val="0E0A0A"/>
                </a:solidFill>
                <a:latin typeface="华文楷体" panose="02010600040101010101" pitchFamily="2" charset="-122"/>
                <a:ea typeface="华文楷体" panose="02010600040101010101" pitchFamily="2" charset="-122"/>
                <a:cs typeface="宋体" panose="02010600030101010101" pitchFamily="2" charset="-122"/>
              </a:rPr>
              <a:t>大数据</a:t>
            </a:r>
            <a:r>
              <a:rPr lang="zh-CN" altLang="zh-CN" kern="0" dirty="0">
                <a:solidFill>
                  <a:srgbClr val="0E0A0A"/>
                </a:solidFill>
                <a:latin typeface="华文楷体" panose="02010600040101010101" pitchFamily="2" charset="-122"/>
                <a:ea typeface="华文楷体" panose="02010600040101010101" pitchFamily="2" charset="-122"/>
                <a:cs typeface="宋体" panose="02010600030101010101" pitchFamily="2" charset="-122"/>
              </a:rPr>
              <a:t>等新兴技术作为创新手段，以跨界融合、重塑结构、尊重人性、开放生态、连接一切作为其创新精神</a:t>
            </a:r>
            <a:r>
              <a:rPr lang="zh-CN" altLang="zh-CN"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rPr>
              <a:t>。</a:t>
            </a:r>
            <a:endParaRPr lang="en-US" altLang="zh-CN"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endParaRPr>
          </a:p>
          <a:p>
            <a:pPr marL="285750" indent="-285750" algn="just">
              <a:buFont typeface="Arial" panose="020B0604020202020204" pitchFamily="34" charset="0"/>
              <a:buChar char="•"/>
            </a:pPr>
            <a:r>
              <a:rPr lang="zh-CN" altLang="en-US"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rPr>
              <a:t>传统企业</a:t>
            </a:r>
            <a:r>
              <a:rPr lang="zh-CN" altLang="zh-CN"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rPr>
              <a:t>的</a:t>
            </a:r>
            <a:r>
              <a:rPr lang="zh-CN" altLang="zh-CN" kern="0" dirty="0">
                <a:solidFill>
                  <a:srgbClr val="0E0A0A"/>
                </a:solidFill>
                <a:latin typeface="华文楷体" panose="02010600040101010101" pitchFamily="2" charset="-122"/>
                <a:ea typeface="华文楷体" panose="02010600040101010101" pitchFamily="2" charset="-122"/>
                <a:cs typeface="宋体" panose="02010600030101010101" pitchFamily="2" charset="-122"/>
              </a:rPr>
              <a:t>信息化应借鉴</a:t>
            </a:r>
            <a:r>
              <a:rPr lang="zh-CN" altLang="zh-CN"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rPr>
              <a:t>互联网企业</a:t>
            </a:r>
            <a:r>
              <a:rPr lang="zh-CN" altLang="zh-CN" kern="0" dirty="0">
                <a:solidFill>
                  <a:srgbClr val="0E0A0A"/>
                </a:solidFill>
                <a:latin typeface="华文楷体" panose="02010600040101010101" pitchFamily="2" charset="-122"/>
                <a:ea typeface="华文楷体" panose="02010600040101010101" pitchFamily="2" charset="-122"/>
                <a:cs typeface="宋体" panose="02010600030101010101" pitchFamily="2" charset="-122"/>
              </a:rPr>
              <a:t>的经验</a:t>
            </a:r>
            <a:r>
              <a:rPr lang="zh-CN" altLang="zh-CN"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rPr>
              <a:t>，</a:t>
            </a:r>
            <a:r>
              <a:rPr lang="zh-CN" altLang="en-US"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rPr>
              <a:t>以互联网思维拥抱变革，以新兴技术重构企业价值链，不断提升</a:t>
            </a:r>
            <a:r>
              <a:rPr lang="en-US" altLang="zh-CN"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rPr>
              <a:t>IT</a:t>
            </a:r>
            <a:r>
              <a:rPr lang="zh-CN" altLang="en-US"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rPr>
              <a:t>能力，达成“互联网</a:t>
            </a:r>
            <a:r>
              <a:rPr lang="en-US" altLang="zh-CN"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rPr>
              <a:t>+</a:t>
            </a:r>
            <a:r>
              <a:rPr lang="zh-CN" altLang="en-US"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rPr>
              <a:t>”环境下的</a:t>
            </a:r>
            <a:r>
              <a:rPr lang="en-US" altLang="zh-CN"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rPr>
              <a:t>IT</a:t>
            </a:r>
            <a:r>
              <a:rPr lang="zh-CN" altLang="en-US" kern="0" dirty="0">
                <a:solidFill>
                  <a:srgbClr val="0E0A0A"/>
                </a:solidFill>
                <a:latin typeface="华文楷体" panose="02010600040101010101" pitchFamily="2" charset="-122"/>
                <a:ea typeface="华文楷体" panose="02010600040101010101" pitchFamily="2" charset="-122"/>
                <a:cs typeface="宋体" panose="02010600030101010101" pitchFamily="2" charset="-122"/>
              </a:rPr>
              <a:t>目标</a:t>
            </a:r>
            <a:r>
              <a:rPr lang="zh-CN" altLang="en-US"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rPr>
              <a:t>。</a:t>
            </a:r>
            <a:endParaRPr lang="zh-CN" altLang="zh-CN" kern="0" dirty="0">
              <a:solidFill>
                <a:srgbClr val="0E0A0A"/>
              </a:solidFill>
              <a:latin typeface="华文楷体" panose="02010600040101010101" pitchFamily="2" charset="-122"/>
              <a:ea typeface="华文楷体" panose="02010600040101010101" pitchFamily="2" charset="-122"/>
              <a:cs typeface="宋体" panose="02010600030101010101" pitchFamily="2" charset="-122"/>
            </a:endParaRPr>
          </a:p>
        </p:txBody>
      </p:sp>
      <p:sp>
        <p:nvSpPr>
          <p:cNvPr id="6" name="矩形 5"/>
          <p:cNvSpPr/>
          <p:nvPr/>
        </p:nvSpPr>
        <p:spPr>
          <a:xfrm>
            <a:off x="2717139" y="3861714"/>
            <a:ext cx="1393371" cy="406777"/>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solidFill>
                  <a:schemeClr val="tx1"/>
                </a:solidFill>
                <a:latin typeface="华文楷体" panose="02010600040101010101" pitchFamily="2" charset="-122"/>
                <a:ea typeface="华文楷体" panose="02010600040101010101" pitchFamily="2" charset="-122"/>
              </a:rPr>
              <a:t>移动互联</a:t>
            </a:r>
          </a:p>
        </p:txBody>
      </p:sp>
      <p:sp>
        <p:nvSpPr>
          <p:cNvPr id="7" name="矩形 6"/>
          <p:cNvSpPr/>
          <p:nvPr/>
        </p:nvSpPr>
        <p:spPr>
          <a:xfrm>
            <a:off x="2717139" y="4403046"/>
            <a:ext cx="1393371" cy="403391"/>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solidFill>
                  <a:schemeClr val="tx1"/>
                </a:solidFill>
                <a:latin typeface="华文楷体" panose="02010600040101010101" pitchFamily="2" charset="-122"/>
                <a:ea typeface="华文楷体" panose="02010600040101010101" pitchFamily="2" charset="-122"/>
              </a:rPr>
              <a:t>云计算</a:t>
            </a:r>
          </a:p>
        </p:txBody>
      </p:sp>
      <p:sp>
        <p:nvSpPr>
          <p:cNvPr id="8" name="矩形 7"/>
          <p:cNvSpPr/>
          <p:nvPr/>
        </p:nvSpPr>
        <p:spPr>
          <a:xfrm>
            <a:off x="2717139" y="4933938"/>
            <a:ext cx="1393371" cy="402257"/>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solidFill>
                  <a:schemeClr val="tx1"/>
                </a:solidFill>
                <a:latin typeface="华文楷体" panose="02010600040101010101" pitchFamily="2" charset="-122"/>
                <a:ea typeface="华文楷体" panose="02010600040101010101" pitchFamily="2" charset="-122"/>
              </a:rPr>
              <a:t>大数据</a:t>
            </a:r>
          </a:p>
        </p:txBody>
      </p:sp>
      <p:sp>
        <p:nvSpPr>
          <p:cNvPr id="9" name="矩形 8"/>
          <p:cNvSpPr/>
          <p:nvPr/>
        </p:nvSpPr>
        <p:spPr>
          <a:xfrm>
            <a:off x="780885" y="3843187"/>
            <a:ext cx="1393371" cy="402257"/>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zh-CN" dirty="0">
                <a:solidFill>
                  <a:schemeClr val="tx1"/>
                </a:solidFill>
                <a:latin typeface="华文楷体" panose="02010600040101010101" pitchFamily="2" charset="-122"/>
                <a:ea typeface="华文楷体" panose="02010600040101010101" pitchFamily="2" charset="-122"/>
              </a:rPr>
              <a:t>跨界融合</a:t>
            </a:r>
            <a:endParaRPr lang="zh-CN" altLang="en-US" dirty="0">
              <a:solidFill>
                <a:schemeClr val="tx1"/>
              </a:solidFill>
              <a:latin typeface="华文楷体" panose="02010600040101010101" pitchFamily="2" charset="-122"/>
              <a:ea typeface="华文楷体" panose="02010600040101010101" pitchFamily="2" charset="-122"/>
            </a:endParaRPr>
          </a:p>
        </p:txBody>
      </p:sp>
      <p:sp>
        <p:nvSpPr>
          <p:cNvPr id="10" name="矩形 9"/>
          <p:cNvSpPr/>
          <p:nvPr/>
        </p:nvSpPr>
        <p:spPr>
          <a:xfrm>
            <a:off x="780883" y="4381133"/>
            <a:ext cx="1393371" cy="402257"/>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zh-CN" dirty="0">
                <a:solidFill>
                  <a:schemeClr val="tx1"/>
                </a:solidFill>
                <a:latin typeface="华文楷体" panose="02010600040101010101" pitchFamily="2" charset="-122"/>
                <a:ea typeface="华文楷体" panose="02010600040101010101" pitchFamily="2" charset="-122"/>
              </a:rPr>
              <a:t>重塑结构</a:t>
            </a:r>
            <a:endParaRPr lang="zh-CN" altLang="en-US" dirty="0">
              <a:solidFill>
                <a:schemeClr val="tx1"/>
              </a:solidFill>
              <a:latin typeface="华文楷体" panose="02010600040101010101" pitchFamily="2" charset="-122"/>
              <a:ea typeface="华文楷体" panose="02010600040101010101" pitchFamily="2" charset="-122"/>
            </a:endParaRPr>
          </a:p>
        </p:txBody>
      </p:sp>
      <p:sp>
        <p:nvSpPr>
          <p:cNvPr id="11" name="矩形 10"/>
          <p:cNvSpPr/>
          <p:nvPr/>
        </p:nvSpPr>
        <p:spPr>
          <a:xfrm>
            <a:off x="780882" y="4910891"/>
            <a:ext cx="1393371" cy="402257"/>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zh-CN" dirty="0">
                <a:solidFill>
                  <a:schemeClr val="tx1"/>
                </a:solidFill>
                <a:latin typeface="华文楷体" panose="02010600040101010101" pitchFamily="2" charset="-122"/>
                <a:ea typeface="华文楷体" panose="02010600040101010101" pitchFamily="2" charset="-122"/>
              </a:rPr>
              <a:t>尊重人性</a:t>
            </a:r>
            <a:endParaRPr lang="zh-CN" altLang="en-US" dirty="0">
              <a:solidFill>
                <a:schemeClr val="tx1"/>
              </a:solidFill>
              <a:latin typeface="华文楷体" panose="02010600040101010101" pitchFamily="2" charset="-122"/>
              <a:ea typeface="华文楷体" panose="02010600040101010101" pitchFamily="2" charset="-122"/>
            </a:endParaRPr>
          </a:p>
        </p:txBody>
      </p:sp>
      <p:sp>
        <p:nvSpPr>
          <p:cNvPr id="12" name="矩形 11"/>
          <p:cNvSpPr/>
          <p:nvPr/>
        </p:nvSpPr>
        <p:spPr>
          <a:xfrm>
            <a:off x="780881" y="5405641"/>
            <a:ext cx="1393371" cy="402257"/>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solidFill>
                  <a:schemeClr val="tx1"/>
                </a:solidFill>
                <a:latin typeface="华文楷体" panose="02010600040101010101" pitchFamily="2" charset="-122"/>
                <a:ea typeface="华文楷体" panose="02010600040101010101" pitchFamily="2" charset="-122"/>
              </a:rPr>
              <a:t>开放生态</a:t>
            </a:r>
          </a:p>
        </p:txBody>
      </p:sp>
      <p:sp>
        <p:nvSpPr>
          <p:cNvPr id="13" name="矩形 12"/>
          <p:cNvSpPr/>
          <p:nvPr/>
        </p:nvSpPr>
        <p:spPr>
          <a:xfrm>
            <a:off x="780881" y="5902101"/>
            <a:ext cx="1393371" cy="402257"/>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solidFill>
                  <a:schemeClr val="tx1"/>
                </a:solidFill>
                <a:latin typeface="华文楷体" panose="02010600040101010101" pitchFamily="2" charset="-122"/>
                <a:ea typeface="华文楷体" panose="02010600040101010101" pitchFamily="2" charset="-122"/>
              </a:rPr>
              <a:t>连接一切</a:t>
            </a:r>
          </a:p>
        </p:txBody>
      </p:sp>
      <p:sp>
        <p:nvSpPr>
          <p:cNvPr id="14" name="矩形 13"/>
          <p:cNvSpPr/>
          <p:nvPr/>
        </p:nvSpPr>
        <p:spPr>
          <a:xfrm>
            <a:off x="2692480" y="3473855"/>
            <a:ext cx="1569660" cy="369332"/>
          </a:xfrm>
          <a:prstGeom prst="rect">
            <a:avLst/>
          </a:prstGeom>
        </p:spPr>
        <p:txBody>
          <a:bodyPr wrap="none">
            <a:spAutoFit/>
          </a:bodyPr>
          <a:lstStyle/>
          <a:p>
            <a:r>
              <a:rPr lang="zh-CN" altLang="en-US"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rPr>
              <a:t>新兴技术</a:t>
            </a:r>
            <a:r>
              <a:rPr lang="zh-CN" altLang="zh-CN" kern="0" dirty="0" smtClean="0">
                <a:solidFill>
                  <a:srgbClr val="0E0A0A"/>
                </a:solidFill>
                <a:latin typeface="华文楷体" panose="02010600040101010101" pitchFamily="2" charset="-122"/>
                <a:ea typeface="华文楷体" panose="02010600040101010101" pitchFamily="2" charset="-122"/>
                <a:cs typeface="宋体" panose="02010600030101010101" pitchFamily="2" charset="-122"/>
              </a:rPr>
              <a:t>手段</a:t>
            </a:r>
            <a:endParaRPr lang="zh-CN" altLang="en-US" dirty="0"/>
          </a:p>
        </p:txBody>
      </p:sp>
      <p:sp>
        <p:nvSpPr>
          <p:cNvPr id="15" name="矩形 14"/>
          <p:cNvSpPr/>
          <p:nvPr/>
        </p:nvSpPr>
        <p:spPr>
          <a:xfrm>
            <a:off x="870109" y="3459255"/>
            <a:ext cx="1338828" cy="369332"/>
          </a:xfrm>
          <a:prstGeom prst="rect">
            <a:avLst/>
          </a:prstGeom>
        </p:spPr>
        <p:txBody>
          <a:bodyPr wrap="none">
            <a:spAutoFit/>
          </a:bodyPr>
          <a:lstStyle/>
          <a:p>
            <a:r>
              <a:rPr lang="zh-CN" altLang="en-US" kern="0" dirty="0">
                <a:solidFill>
                  <a:srgbClr val="0E0A0A"/>
                </a:solidFill>
                <a:latin typeface="华文楷体" panose="02010600040101010101" pitchFamily="2" charset="-122"/>
                <a:ea typeface="华文楷体" panose="02010600040101010101" pitchFamily="2" charset="-122"/>
                <a:cs typeface="宋体" panose="02010600030101010101" pitchFamily="2" charset="-122"/>
              </a:rPr>
              <a:t>互联网思维</a:t>
            </a:r>
          </a:p>
        </p:txBody>
      </p:sp>
      <p:sp>
        <p:nvSpPr>
          <p:cNvPr id="16" name="矩形 15"/>
          <p:cNvSpPr/>
          <p:nvPr/>
        </p:nvSpPr>
        <p:spPr>
          <a:xfrm>
            <a:off x="645079" y="3389149"/>
            <a:ext cx="1727264" cy="3090057"/>
          </a:xfrm>
          <a:prstGeom prst="rect">
            <a:avLst/>
          </a:prstGeom>
          <a:noFill/>
          <a:ln w="28575" algn="ctr">
            <a:solidFill>
              <a:schemeClr val="bg2"/>
            </a:solidFill>
            <a:prstDash val="sysDash"/>
            <a:round/>
            <a:headEnd/>
            <a:tailEnd/>
          </a:ln>
        </p:spPr>
        <p:txBody>
          <a:bodyPr anchor="ctr">
            <a:noAutofit/>
          </a:bodyPr>
          <a:lstStyle/>
          <a:p>
            <a:endParaRPr lang="en-US" altLang="zh-CN" sz="1500" dirty="0" smtClean="0"/>
          </a:p>
        </p:txBody>
      </p:sp>
      <p:sp>
        <p:nvSpPr>
          <p:cNvPr id="17" name="矩形 16"/>
          <p:cNvSpPr/>
          <p:nvPr/>
        </p:nvSpPr>
        <p:spPr>
          <a:xfrm>
            <a:off x="2583073" y="3389149"/>
            <a:ext cx="1679067" cy="3090057"/>
          </a:xfrm>
          <a:prstGeom prst="rect">
            <a:avLst/>
          </a:prstGeom>
          <a:noFill/>
          <a:ln w="28575" algn="ctr">
            <a:solidFill>
              <a:schemeClr val="bg2"/>
            </a:solidFill>
            <a:prstDash val="sysDash"/>
            <a:round/>
            <a:headEnd/>
            <a:tailEnd/>
          </a:ln>
        </p:spPr>
        <p:txBody>
          <a:bodyPr anchor="ctr">
            <a:noAutofit/>
          </a:bodyPr>
          <a:lstStyle/>
          <a:p>
            <a:endParaRPr lang="en-US" altLang="zh-CN" sz="1500" dirty="0" smtClean="0"/>
          </a:p>
        </p:txBody>
      </p:sp>
      <p:sp>
        <p:nvSpPr>
          <p:cNvPr id="19" name="矩形 18"/>
          <p:cNvSpPr/>
          <p:nvPr/>
        </p:nvSpPr>
        <p:spPr>
          <a:xfrm>
            <a:off x="4547206" y="3843187"/>
            <a:ext cx="1500563" cy="343443"/>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400" dirty="0" smtClean="0">
                <a:solidFill>
                  <a:schemeClr val="tx1"/>
                </a:solidFill>
                <a:latin typeface="楷体" panose="02010609060101010101" pitchFamily="49" charset="-122"/>
                <a:ea typeface="楷体" panose="02010609060101010101" pitchFamily="49" charset="-122"/>
              </a:rPr>
              <a:t>战略快速</a:t>
            </a:r>
            <a:r>
              <a:rPr lang="zh-CN" altLang="en-US" sz="1400" dirty="0">
                <a:solidFill>
                  <a:schemeClr val="tx1"/>
                </a:solidFill>
                <a:latin typeface="楷体" panose="02010609060101010101" pitchFamily="49" charset="-122"/>
                <a:ea typeface="楷体" panose="02010609060101010101" pitchFamily="49" charset="-122"/>
              </a:rPr>
              <a:t>决策</a:t>
            </a:r>
          </a:p>
        </p:txBody>
      </p:sp>
      <p:sp>
        <p:nvSpPr>
          <p:cNvPr id="20" name="矩形 19"/>
          <p:cNvSpPr/>
          <p:nvPr/>
        </p:nvSpPr>
        <p:spPr>
          <a:xfrm>
            <a:off x="4547203" y="4261298"/>
            <a:ext cx="1500563" cy="343443"/>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400" dirty="0">
                <a:solidFill>
                  <a:schemeClr val="tx1"/>
                </a:solidFill>
                <a:latin typeface="楷体" panose="02010609060101010101" pitchFamily="49" charset="-122"/>
                <a:ea typeface="楷体" panose="02010609060101010101" pitchFamily="49" charset="-122"/>
              </a:rPr>
              <a:t>需求有效把握</a:t>
            </a:r>
          </a:p>
        </p:txBody>
      </p:sp>
      <p:sp>
        <p:nvSpPr>
          <p:cNvPr id="21" name="矩形 20"/>
          <p:cNvSpPr/>
          <p:nvPr/>
        </p:nvSpPr>
        <p:spPr>
          <a:xfrm>
            <a:off x="4547204" y="4710473"/>
            <a:ext cx="1500563" cy="343443"/>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400" dirty="0">
                <a:solidFill>
                  <a:schemeClr val="tx1"/>
                </a:solidFill>
                <a:latin typeface="楷体" panose="02010609060101010101" pitchFamily="49" charset="-122"/>
                <a:ea typeface="楷体" panose="02010609060101010101" pitchFamily="49" charset="-122"/>
              </a:rPr>
              <a:t>产品设计</a:t>
            </a:r>
            <a:r>
              <a:rPr lang="zh-CN" altLang="en-US" sz="1400" dirty="0" smtClean="0">
                <a:solidFill>
                  <a:schemeClr val="tx1"/>
                </a:solidFill>
                <a:latin typeface="楷体" panose="02010609060101010101" pitchFamily="49" charset="-122"/>
                <a:ea typeface="楷体" panose="02010609060101010101" pitchFamily="49" charset="-122"/>
              </a:rPr>
              <a:t>运营</a:t>
            </a:r>
            <a:endParaRPr lang="zh-CN" altLang="en-US" sz="1400" dirty="0">
              <a:solidFill>
                <a:schemeClr val="tx1"/>
              </a:solidFill>
              <a:latin typeface="楷体" panose="02010609060101010101" pitchFamily="49" charset="-122"/>
              <a:ea typeface="楷体" panose="02010609060101010101" pitchFamily="49" charset="-122"/>
            </a:endParaRPr>
          </a:p>
        </p:txBody>
      </p:sp>
      <p:sp>
        <p:nvSpPr>
          <p:cNvPr id="22" name="矩形 21"/>
          <p:cNvSpPr/>
          <p:nvPr/>
        </p:nvSpPr>
        <p:spPr>
          <a:xfrm>
            <a:off x="4547205" y="5148784"/>
            <a:ext cx="1500563" cy="343443"/>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400" dirty="0">
                <a:solidFill>
                  <a:schemeClr val="tx1"/>
                </a:solidFill>
                <a:latin typeface="楷体" panose="02010609060101010101" pitchFamily="49" charset="-122"/>
                <a:ea typeface="楷体" panose="02010609060101010101" pitchFamily="49" charset="-122"/>
              </a:rPr>
              <a:t>项目快速实施</a:t>
            </a:r>
          </a:p>
        </p:txBody>
      </p:sp>
      <p:sp>
        <p:nvSpPr>
          <p:cNvPr id="23" name="矩形 22"/>
          <p:cNvSpPr/>
          <p:nvPr/>
        </p:nvSpPr>
        <p:spPr>
          <a:xfrm>
            <a:off x="4543033" y="5958297"/>
            <a:ext cx="1500563" cy="343443"/>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400" dirty="0">
                <a:solidFill>
                  <a:schemeClr val="tx1"/>
                </a:solidFill>
                <a:latin typeface="楷体" panose="02010609060101010101" pitchFamily="49" charset="-122"/>
                <a:ea typeface="楷体" panose="02010609060101010101" pitchFamily="49" charset="-122"/>
              </a:rPr>
              <a:t>自适应信息安全</a:t>
            </a:r>
          </a:p>
        </p:txBody>
      </p:sp>
      <p:sp>
        <p:nvSpPr>
          <p:cNvPr id="24" name="矩形 23"/>
          <p:cNvSpPr/>
          <p:nvPr/>
        </p:nvSpPr>
        <p:spPr>
          <a:xfrm>
            <a:off x="4715353" y="3492382"/>
            <a:ext cx="1332416" cy="369332"/>
          </a:xfrm>
          <a:prstGeom prst="rect">
            <a:avLst/>
          </a:prstGeom>
        </p:spPr>
        <p:txBody>
          <a:bodyPr wrap="none">
            <a:spAutoFit/>
          </a:bodyPr>
          <a:lstStyle/>
          <a:p>
            <a:r>
              <a:rPr lang="en-US" altLang="zh-CN" dirty="0" smtClean="0">
                <a:latin typeface="华文楷体" panose="02010600040101010101" pitchFamily="2" charset="-122"/>
                <a:ea typeface="华文楷体" panose="02010600040101010101" pitchFamily="2" charset="-122"/>
              </a:rPr>
              <a:t>IT</a:t>
            </a:r>
            <a:r>
              <a:rPr lang="zh-CN" altLang="en-US" dirty="0" smtClean="0">
                <a:latin typeface="华文楷体" panose="02010600040101010101" pitchFamily="2" charset="-122"/>
                <a:ea typeface="华文楷体" panose="02010600040101010101" pitchFamily="2" charset="-122"/>
              </a:rPr>
              <a:t>能力提升</a:t>
            </a:r>
            <a:endParaRPr lang="zh-CN" altLang="en-US" dirty="0">
              <a:latin typeface="华文楷体" panose="02010600040101010101" pitchFamily="2" charset="-122"/>
              <a:ea typeface="华文楷体" panose="02010600040101010101" pitchFamily="2" charset="-122"/>
            </a:endParaRPr>
          </a:p>
        </p:txBody>
      </p:sp>
      <p:sp>
        <p:nvSpPr>
          <p:cNvPr id="26" name="矩形 25"/>
          <p:cNvSpPr/>
          <p:nvPr/>
        </p:nvSpPr>
        <p:spPr>
          <a:xfrm>
            <a:off x="2717139" y="5428687"/>
            <a:ext cx="1393371" cy="402257"/>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solidFill>
                  <a:schemeClr val="tx1"/>
                </a:solidFill>
                <a:latin typeface="华文楷体" panose="02010600040101010101" pitchFamily="2" charset="-122"/>
                <a:ea typeface="华文楷体" panose="02010600040101010101" pitchFamily="2" charset="-122"/>
              </a:rPr>
              <a:t>智能搜索</a:t>
            </a:r>
          </a:p>
        </p:txBody>
      </p:sp>
      <p:sp>
        <p:nvSpPr>
          <p:cNvPr id="27" name="矩形 26"/>
          <p:cNvSpPr/>
          <p:nvPr/>
        </p:nvSpPr>
        <p:spPr>
          <a:xfrm>
            <a:off x="2717139" y="5944523"/>
            <a:ext cx="1393371" cy="402257"/>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solidFill>
                  <a:schemeClr val="tx1"/>
                </a:solidFill>
                <a:latin typeface="华文楷体" panose="02010600040101010101" pitchFamily="2" charset="-122"/>
                <a:ea typeface="华文楷体" panose="02010600040101010101" pitchFamily="2" charset="-122"/>
              </a:rPr>
              <a:t>物联网</a:t>
            </a:r>
          </a:p>
        </p:txBody>
      </p:sp>
      <p:sp>
        <p:nvSpPr>
          <p:cNvPr id="31" name="矩形 30"/>
          <p:cNvSpPr/>
          <p:nvPr/>
        </p:nvSpPr>
        <p:spPr>
          <a:xfrm>
            <a:off x="4543033" y="5553540"/>
            <a:ext cx="1500563" cy="343443"/>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dirty="0">
                <a:solidFill>
                  <a:schemeClr val="tx1"/>
                </a:solidFill>
                <a:latin typeface="楷体" panose="02010609060101010101" pitchFamily="49" charset="-122"/>
                <a:ea typeface="楷体" panose="02010609060101010101" pitchFamily="49" charset="-122"/>
              </a:rPr>
              <a:t>IT</a:t>
            </a:r>
            <a:r>
              <a:rPr lang="zh-CN" altLang="en-US" sz="1400" dirty="0">
                <a:solidFill>
                  <a:schemeClr val="tx1"/>
                </a:solidFill>
                <a:latin typeface="楷体" panose="02010609060101010101" pitchFamily="49" charset="-122"/>
                <a:ea typeface="楷体" panose="02010609060101010101" pitchFamily="49" charset="-122"/>
              </a:rPr>
              <a:t>投资管理</a:t>
            </a:r>
          </a:p>
        </p:txBody>
      </p:sp>
      <p:sp>
        <p:nvSpPr>
          <p:cNvPr id="2" name="右箭头 1"/>
          <p:cNvSpPr/>
          <p:nvPr/>
        </p:nvSpPr>
        <p:spPr>
          <a:xfrm>
            <a:off x="2162567" y="4731534"/>
            <a:ext cx="530942" cy="408595"/>
          </a:xfrm>
          <a:prstGeom prst="right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b="1" dirty="0"/>
          </a:p>
        </p:txBody>
      </p:sp>
      <p:sp>
        <p:nvSpPr>
          <p:cNvPr id="39" name="右箭头 38"/>
          <p:cNvSpPr/>
          <p:nvPr/>
        </p:nvSpPr>
        <p:spPr>
          <a:xfrm>
            <a:off x="4095541" y="4700898"/>
            <a:ext cx="530942" cy="408595"/>
          </a:xfrm>
          <a:prstGeom prst="right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b="1" dirty="0"/>
          </a:p>
        </p:txBody>
      </p:sp>
      <p:sp>
        <p:nvSpPr>
          <p:cNvPr id="40" name="右箭头 39"/>
          <p:cNvSpPr/>
          <p:nvPr/>
        </p:nvSpPr>
        <p:spPr>
          <a:xfrm>
            <a:off x="6095027" y="4656511"/>
            <a:ext cx="530942" cy="408595"/>
          </a:xfrm>
          <a:prstGeom prst="right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b="1" dirty="0"/>
          </a:p>
        </p:txBody>
      </p:sp>
      <p:sp>
        <p:nvSpPr>
          <p:cNvPr id="41" name="矩形 40"/>
          <p:cNvSpPr/>
          <p:nvPr/>
        </p:nvSpPr>
        <p:spPr>
          <a:xfrm>
            <a:off x="6611002" y="3803388"/>
            <a:ext cx="1500563" cy="34344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zh-CN" sz="1400" kern="0" dirty="0">
                <a:solidFill>
                  <a:srgbClr val="0E0A0A"/>
                </a:solidFill>
                <a:latin typeface="华文楷体" panose="02010600040101010101" pitchFamily="2" charset="-122"/>
                <a:ea typeface="华文楷体" panose="02010600040101010101" pitchFamily="2" charset="-122"/>
                <a:cs typeface="宋体" panose="02010600030101010101" pitchFamily="2" charset="-122"/>
              </a:rPr>
              <a:t>信息共享</a:t>
            </a:r>
            <a:endParaRPr lang="zh-CN" altLang="en-US" sz="1400" dirty="0">
              <a:solidFill>
                <a:schemeClr val="tx1"/>
              </a:solidFill>
              <a:latin typeface="华文楷体" panose="02010600040101010101" pitchFamily="2" charset="-122"/>
              <a:ea typeface="华文楷体" panose="02010600040101010101" pitchFamily="2" charset="-122"/>
            </a:endParaRPr>
          </a:p>
        </p:txBody>
      </p:sp>
      <p:sp>
        <p:nvSpPr>
          <p:cNvPr id="42" name="矩形 41"/>
          <p:cNvSpPr/>
          <p:nvPr/>
        </p:nvSpPr>
        <p:spPr>
          <a:xfrm>
            <a:off x="6610999" y="4221499"/>
            <a:ext cx="1500563" cy="34344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zh-CN" sz="1400" kern="0" dirty="0">
                <a:solidFill>
                  <a:srgbClr val="0E0A0A"/>
                </a:solidFill>
                <a:latin typeface="华文楷体" panose="02010600040101010101" pitchFamily="2" charset="-122"/>
                <a:ea typeface="华文楷体" panose="02010600040101010101" pitchFamily="2" charset="-122"/>
                <a:cs typeface="宋体" panose="02010600030101010101" pitchFamily="2" charset="-122"/>
              </a:rPr>
              <a:t>互联互通</a:t>
            </a:r>
            <a:endParaRPr lang="zh-CN" altLang="en-US" sz="1400" dirty="0">
              <a:solidFill>
                <a:schemeClr val="tx1"/>
              </a:solidFill>
              <a:latin typeface="华文楷体" panose="02010600040101010101" pitchFamily="2" charset="-122"/>
              <a:ea typeface="华文楷体" panose="02010600040101010101" pitchFamily="2" charset="-122"/>
            </a:endParaRPr>
          </a:p>
        </p:txBody>
      </p:sp>
      <p:sp>
        <p:nvSpPr>
          <p:cNvPr id="43" name="矩形 42"/>
          <p:cNvSpPr/>
          <p:nvPr/>
        </p:nvSpPr>
        <p:spPr>
          <a:xfrm>
            <a:off x="6611000" y="4670674"/>
            <a:ext cx="1500563" cy="34344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zh-CN" sz="1400" kern="0" dirty="0">
                <a:solidFill>
                  <a:srgbClr val="0E0A0A"/>
                </a:solidFill>
                <a:latin typeface="华文楷体" panose="02010600040101010101" pitchFamily="2" charset="-122"/>
                <a:ea typeface="华文楷体" panose="02010600040101010101" pitchFamily="2" charset="-122"/>
                <a:cs typeface="宋体" panose="02010600030101010101" pitchFamily="2" charset="-122"/>
              </a:rPr>
              <a:t>整合创新</a:t>
            </a:r>
            <a:endParaRPr lang="zh-CN" altLang="en-US" sz="1400" dirty="0">
              <a:solidFill>
                <a:schemeClr val="tx1"/>
              </a:solidFill>
              <a:latin typeface="华文楷体" panose="02010600040101010101" pitchFamily="2" charset="-122"/>
              <a:ea typeface="华文楷体" panose="02010600040101010101" pitchFamily="2" charset="-122"/>
            </a:endParaRPr>
          </a:p>
        </p:txBody>
      </p:sp>
      <p:sp>
        <p:nvSpPr>
          <p:cNvPr id="44" name="矩形 43"/>
          <p:cNvSpPr/>
          <p:nvPr/>
        </p:nvSpPr>
        <p:spPr>
          <a:xfrm>
            <a:off x="6611001" y="5108985"/>
            <a:ext cx="1500563" cy="34344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zh-CN" sz="1400" kern="0" dirty="0">
                <a:solidFill>
                  <a:srgbClr val="0E0A0A"/>
                </a:solidFill>
                <a:latin typeface="华文楷体" panose="02010600040101010101" pitchFamily="2" charset="-122"/>
                <a:ea typeface="华文楷体" panose="02010600040101010101" pitchFamily="2" charset="-122"/>
                <a:cs typeface="宋体" panose="02010600030101010101" pitchFamily="2" charset="-122"/>
              </a:rPr>
              <a:t>智慧管理</a:t>
            </a:r>
            <a:endParaRPr lang="zh-CN" altLang="en-US" sz="1400" dirty="0">
              <a:solidFill>
                <a:schemeClr val="tx1"/>
              </a:solidFill>
              <a:latin typeface="华文楷体" panose="02010600040101010101" pitchFamily="2" charset="-122"/>
              <a:ea typeface="华文楷体" panose="02010600040101010101" pitchFamily="2" charset="-122"/>
            </a:endParaRPr>
          </a:p>
        </p:txBody>
      </p:sp>
      <p:sp>
        <p:nvSpPr>
          <p:cNvPr id="45" name="矩形 44"/>
          <p:cNvSpPr/>
          <p:nvPr/>
        </p:nvSpPr>
        <p:spPr>
          <a:xfrm>
            <a:off x="6577749" y="6013941"/>
            <a:ext cx="1500563" cy="34344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400" kern="0" dirty="0">
                <a:solidFill>
                  <a:srgbClr val="0E0A0A"/>
                </a:solidFill>
                <a:latin typeface="华文楷体" panose="02010600040101010101" pitchFamily="2" charset="-122"/>
                <a:ea typeface="华文楷体" panose="02010600040101010101" pitchFamily="2" charset="-122"/>
                <a:cs typeface="宋体" panose="02010600030101010101" pitchFamily="2" charset="-122"/>
              </a:rPr>
              <a:t>风险管理</a:t>
            </a:r>
          </a:p>
        </p:txBody>
      </p:sp>
      <p:sp>
        <p:nvSpPr>
          <p:cNvPr id="46" name="矩形 45"/>
          <p:cNvSpPr/>
          <p:nvPr/>
        </p:nvSpPr>
        <p:spPr>
          <a:xfrm>
            <a:off x="6866678" y="3444374"/>
            <a:ext cx="870751" cy="369332"/>
          </a:xfrm>
          <a:prstGeom prst="rect">
            <a:avLst/>
          </a:prstGeom>
        </p:spPr>
        <p:txBody>
          <a:bodyPr wrap="none">
            <a:spAutoFit/>
          </a:bodyPr>
          <a:lstStyle/>
          <a:p>
            <a:r>
              <a:rPr lang="en-US" altLang="zh-CN" dirty="0" smtClean="0">
                <a:latin typeface="华文楷体" panose="02010600040101010101" pitchFamily="2" charset="-122"/>
                <a:ea typeface="华文楷体" panose="02010600040101010101" pitchFamily="2" charset="-122"/>
              </a:rPr>
              <a:t>IT</a:t>
            </a:r>
            <a:r>
              <a:rPr lang="zh-CN" altLang="en-US" dirty="0" smtClean="0">
                <a:latin typeface="华文楷体" panose="02010600040101010101" pitchFamily="2" charset="-122"/>
                <a:ea typeface="华文楷体" panose="02010600040101010101" pitchFamily="2" charset="-122"/>
              </a:rPr>
              <a:t>目标</a:t>
            </a:r>
            <a:endParaRPr lang="zh-CN" altLang="en-US" dirty="0">
              <a:latin typeface="华文楷体" panose="02010600040101010101" pitchFamily="2" charset="-122"/>
              <a:ea typeface="华文楷体" panose="02010600040101010101" pitchFamily="2" charset="-122"/>
            </a:endParaRPr>
          </a:p>
        </p:txBody>
      </p:sp>
      <p:sp>
        <p:nvSpPr>
          <p:cNvPr id="47" name="矩形 46"/>
          <p:cNvSpPr/>
          <p:nvPr/>
        </p:nvSpPr>
        <p:spPr>
          <a:xfrm>
            <a:off x="6579939" y="5563767"/>
            <a:ext cx="1500563" cy="34344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zh-CN" sz="1400" kern="0" dirty="0">
                <a:solidFill>
                  <a:srgbClr val="0E0A0A"/>
                </a:solidFill>
                <a:latin typeface="华文楷体" panose="02010600040101010101" pitchFamily="2" charset="-122"/>
                <a:ea typeface="华文楷体" panose="02010600040101010101" pitchFamily="2" charset="-122"/>
                <a:cs typeface="宋体" panose="02010600030101010101" pitchFamily="2" charset="-122"/>
              </a:rPr>
              <a:t>价值创造</a:t>
            </a:r>
            <a:endParaRPr lang="zh-CN" altLang="en-US" sz="1400" dirty="0"/>
          </a:p>
        </p:txBody>
      </p:sp>
      <p:sp>
        <p:nvSpPr>
          <p:cNvPr id="54" name="矩形 53"/>
          <p:cNvSpPr/>
          <p:nvPr/>
        </p:nvSpPr>
        <p:spPr>
          <a:xfrm>
            <a:off x="4453990" y="3396015"/>
            <a:ext cx="1679067" cy="3090057"/>
          </a:xfrm>
          <a:prstGeom prst="rect">
            <a:avLst/>
          </a:prstGeom>
          <a:noFill/>
          <a:ln w="28575" algn="ctr">
            <a:solidFill>
              <a:schemeClr val="bg2"/>
            </a:solidFill>
            <a:prstDash val="sysDash"/>
            <a:round/>
            <a:headEnd/>
            <a:tailEnd/>
          </a:ln>
        </p:spPr>
        <p:txBody>
          <a:bodyPr anchor="ctr">
            <a:noAutofit/>
          </a:bodyPr>
          <a:lstStyle/>
          <a:p>
            <a:endParaRPr lang="en-US" altLang="zh-CN" sz="1500" dirty="0" smtClean="0"/>
          </a:p>
        </p:txBody>
      </p:sp>
      <p:sp>
        <p:nvSpPr>
          <p:cNvPr id="55" name="矩形 54"/>
          <p:cNvSpPr/>
          <p:nvPr/>
        </p:nvSpPr>
        <p:spPr>
          <a:xfrm>
            <a:off x="6462519" y="3425460"/>
            <a:ext cx="1679067" cy="3090057"/>
          </a:xfrm>
          <a:prstGeom prst="rect">
            <a:avLst/>
          </a:prstGeom>
          <a:noFill/>
          <a:ln w="28575" algn="ctr">
            <a:solidFill>
              <a:schemeClr val="bg2"/>
            </a:solidFill>
            <a:prstDash val="sysDash"/>
            <a:round/>
            <a:headEnd/>
            <a:tailEnd/>
          </a:ln>
        </p:spPr>
        <p:txBody>
          <a:bodyPr anchor="ctr">
            <a:noAutofit/>
          </a:bodyPr>
          <a:lstStyle/>
          <a:p>
            <a:endParaRPr lang="en-US" altLang="zh-CN" sz="1500" dirty="0" smtClean="0"/>
          </a:p>
        </p:txBody>
      </p:sp>
      <p:sp>
        <p:nvSpPr>
          <p:cNvPr id="56" name="标题 1"/>
          <p:cNvSpPr txBox="1">
            <a:spLocks/>
          </p:cNvSpPr>
          <p:nvPr/>
        </p:nvSpPr>
        <p:spPr>
          <a:xfrm>
            <a:off x="1305784" y="203726"/>
            <a:ext cx="7937607" cy="696912"/>
          </a:xfrm>
          <a:prstGeom prst="rect">
            <a:avLst/>
          </a:prstGeom>
        </p:spPr>
        <p:txBody>
          <a:bodyPr/>
          <a:lstStyle>
            <a:lvl1pPr algn="l" defTabSz="914400" rtl="0" eaLnBrk="1" latinLnBrk="0" hangingPunct="1">
              <a:spcBef>
                <a:spcPct val="0"/>
              </a:spcBef>
              <a:buNone/>
              <a:defRPr lang="zh-CN" altLang="en-US" sz="2800" b="0" kern="1200" dirty="0">
                <a:solidFill>
                  <a:schemeClr val="tx1"/>
                </a:solidFill>
                <a:effectLst/>
                <a:latin typeface="黑体" panose="02010609060101010101" pitchFamily="49" charset="-122"/>
                <a:ea typeface="黑体" panose="02010609060101010101" pitchFamily="49" charset="-122"/>
                <a:cs typeface="+mj-cs"/>
              </a:defRPr>
            </a:lvl1pPr>
          </a:lstStyle>
          <a:p>
            <a:r>
              <a:rPr lang="en-US" altLang="zh-CN" b="1" dirty="0" smtClean="0">
                <a:latin typeface="微软雅黑" panose="020B0503020204020204" pitchFamily="34" charset="-122"/>
                <a:ea typeface="微软雅黑" panose="020B0503020204020204" pitchFamily="34" charset="-122"/>
              </a:rPr>
              <a:t>2.</a:t>
            </a:r>
            <a:r>
              <a:rPr lang="en-US" altLang="zh-CN" b="1" dirty="0">
                <a:latin typeface="微软雅黑" panose="020B0503020204020204" pitchFamily="34" charset="-122"/>
                <a:ea typeface="微软雅黑" panose="020B0503020204020204" pitchFamily="34" charset="-122"/>
              </a:rPr>
              <a:t>1</a:t>
            </a:r>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互联网</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”环境下</a:t>
            </a:r>
            <a:r>
              <a:rPr lang="en-US" altLang="zh-CN" b="1" dirty="0" smtClean="0">
                <a:latin typeface="微软雅黑" panose="020B0503020204020204" pitchFamily="34" charset="-122"/>
                <a:ea typeface="微软雅黑" panose="020B0503020204020204" pitchFamily="34" charset="-122"/>
              </a:rPr>
              <a:t>IT</a:t>
            </a:r>
            <a:r>
              <a:rPr lang="zh-CN" altLang="en-US" b="1" dirty="0" smtClean="0">
                <a:latin typeface="微软雅黑" panose="020B0503020204020204" pitchFamily="34" charset="-122"/>
                <a:ea typeface="微软雅黑" panose="020B0503020204020204" pitchFamily="34" charset="-122"/>
              </a:rPr>
              <a:t>的愿景</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660334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311101449"/>
  <p:tag name="MH_LIBRARY" val="GRAPHIC"/>
  <p:tag name="MH_TYPE" val="PageTitle"/>
  <p:tag name="MH_ORDER" val="PageTitle"/>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rgbClr val="C00000"/>
            </a:gs>
            <a:gs pos="80000">
              <a:srgbClr val="70201E"/>
            </a:gs>
            <a:gs pos="100000">
              <a:schemeClr val="accent2">
                <a:shade val="94000"/>
                <a:satMod val="135000"/>
              </a:schemeClr>
            </a:gs>
          </a:gsLst>
        </a:gradFill>
      </a:spPr>
      <a:bodyPr rtlCol="0" anchor="ctr"/>
      <a:lstStyle>
        <a:defPPr algn="ctr">
          <a:defRPr b="1" dirty="0"/>
        </a:defPPr>
      </a:lstStyle>
      <a:style>
        <a:lnRef idx="1">
          <a:schemeClr val="accent2"/>
        </a:lnRef>
        <a:fillRef idx="3">
          <a:schemeClr val="accent2"/>
        </a:fillRef>
        <a:effectRef idx="2">
          <a:schemeClr val="accent2"/>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10434</TotalTime>
  <Words>4408</Words>
  <Application>Microsoft Office PowerPoint</Application>
  <PresentationFormat>全屏显示(4:3)</PresentationFormat>
  <Paragraphs>306</Paragraphs>
  <Slides>25</Slides>
  <Notes>18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25</vt:i4>
      </vt:variant>
    </vt:vector>
  </HeadingPairs>
  <TitlesOfParts>
    <vt:vector size="37" baseType="lpstr">
      <vt:lpstr>Adobe 黑体 Std R</vt:lpstr>
      <vt:lpstr>黑体</vt:lpstr>
      <vt:lpstr>华文楷体</vt:lpstr>
      <vt:lpstr>楷体</vt:lpstr>
      <vt:lpstr>宋体</vt:lpstr>
      <vt:lpstr>Microsoft YaHei</vt:lpstr>
      <vt:lpstr>Microsoft YaHei</vt:lpstr>
      <vt:lpstr>Arial</vt:lpstr>
      <vt:lpstr>Calibri</vt:lpstr>
      <vt:lpstr>Helvetica</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构造“互联网+” 所需的IT能力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王亮(北京顾问团队)</dc:creator>
  <cp:lastModifiedBy>陈伟(总部管理团队)</cp:lastModifiedBy>
  <cp:revision>517</cp:revision>
  <dcterms:created xsi:type="dcterms:W3CDTF">2014-09-05T03:41:21Z</dcterms:created>
  <dcterms:modified xsi:type="dcterms:W3CDTF">2016-08-05T06:27:58Z</dcterms:modified>
</cp:coreProperties>
</file>